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marL="457200" indent="-298450">
              <a:buClr>
                <a:srgbClr val="000000"/>
              </a:buClr>
              <a:buSzPts val="1400"/>
              <a:buFont typeface="Arial"/>
              <a:buChar char="●"/>
            </a:pPr>
            <a:r>
              <a:t>Good morning, ladies and gentlemen. My name is Hetian Shi from Tsinghua University. Today, I ‘m just going to share with you our work on “Physical-Layer Exploits on EV Chargers: Authentication and Systemic Protocol Weaknesses.” </a:t>
            </a:r>
          </a:p>
          <a:p>
            <a:pPr marL="457200" indent="-298450">
              <a:buClr>
                <a:srgbClr val="000000"/>
              </a:buClr>
              <a:buSzPts val="1400"/>
              <a:buFont typeface="Arial"/>
              <a:buChar char="●"/>
            </a:pPr>
          </a:p>
          <a:p>
            <a:pPr marL="457200" indent="-298450">
              <a:buClr>
                <a:srgbClr val="000000"/>
              </a:buClr>
              <a:buSzPts val="1400"/>
              <a:buFont typeface="Arial"/>
              <a:buChar char="●"/>
            </a:pPr>
            <a:r>
              <a:t>This talk focuses on physical-layer attacks on charging guns, protocol weaknesses, and how attackers     can exploit these flaws to manipulate EV charging behavior remotely.”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marL="457200" indent="-298450">
              <a:buClr>
                <a:srgbClr val="000000"/>
              </a:buClr>
              <a:buSzPts val="1400"/>
              <a:buFont typeface="Arial"/>
              <a:buChar char="●"/>
            </a:pPr>
            <a:r>
              <a:t>To demonstrate these threats, we designed PORTulator, a covert attack module.</a:t>
            </a:r>
          </a:p>
          <a:p>
            <a:pPr marL="457200" indent="-298450">
              <a:buClr>
                <a:srgbClr val="000000"/>
              </a:buClr>
              <a:buSzPts val="1400"/>
              <a:buFont typeface="Arial"/>
              <a:buChar char="●"/>
            </a:pPr>
          </a:p>
          <a:p>
            <a:pPr marL="457200" indent="-298450">
              <a:buClr>
                <a:srgbClr val="000000"/>
              </a:buClr>
              <a:buSzPts val="1400"/>
              <a:buFont typeface="Arial"/>
              <a:buChar char="●"/>
            </a:pPr>
            <a:r>
              <a:t>It sits inside the charging gun and communicates wirelessly with the attacker.</a:t>
            </a:r>
          </a:p>
          <a:p>
            <a:pPr marL="457200" indent="-298450">
              <a:buClr>
                <a:srgbClr val="000000"/>
              </a:buClr>
              <a:buSzPts val="1400"/>
              <a:buFont typeface="Arial"/>
              <a:buChar char="●"/>
            </a:pPr>
          </a:p>
          <a:p>
            <a:pPr marL="457200" indent="-298450">
              <a:buClr>
                <a:srgbClr val="000000"/>
              </a:buClr>
              <a:buSzPts val="1400"/>
              <a:buFont typeface="Arial"/>
              <a:buChar char="●"/>
            </a:pPr>
            <a:r>
              <a:t>Using digital potentiometers, MCU control, and RF command channels, it can generate arbitrary CC and CP signals, effectively impersonating any charging state.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marL="538595" indent="-379845">
              <a:buClr>
                <a:srgbClr val="000000"/>
              </a:buClr>
              <a:buSzPts val="1600"/>
              <a:buFont typeface="Arial"/>
              <a:buChar char="●"/>
              <a:defRPr sz="1600"/>
            </a:pPr>
            <a:r>
              <a:t>On this slide we map physical signals to logical states.</a:t>
            </a:r>
          </a:p>
          <a:p>
            <a:pPr marL="538595" indent="-379845">
              <a:buClr>
                <a:srgbClr val="000000"/>
              </a:buClr>
              <a:buSzPts val="1600"/>
              <a:buFont typeface="Arial"/>
              <a:buChar char="●"/>
              <a:defRPr sz="1600"/>
            </a:pPr>
            <a:r>
              <a:t>By altering the CC impedance, we can simulate ‘button pressed’, ‘inserted’, or ‘error’ states.</a:t>
            </a:r>
          </a:p>
          <a:p>
            <a:pPr marL="538595" indent="-379845">
              <a:buClr>
                <a:srgbClr val="000000"/>
              </a:buClr>
              <a:buSzPts val="1600"/>
              <a:buFont typeface="Arial"/>
              <a:buChar char="●"/>
              <a:defRPr sz="1600"/>
            </a:pPr>
            <a:r>
              <a:t>By altering CP duty cycle, we control the advertised charging current or even inject fault states.</a:t>
            </a:r>
          </a:p>
          <a:p>
            <a:pPr marL="538595" indent="-379845">
              <a:buClr>
                <a:srgbClr val="000000"/>
              </a:buClr>
              <a:buSzPts val="1600"/>
              <a:buFont typeface="Arial"/>
              <a:buChar char="●"/>
              <a:defRPr sz="1600"/>
            </a:pPr>
            <a:r>
              <a:t>This gives full control over how the charging pile interprets the connection.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marL="538595" indent="-379845">
              <a:buClr>
                <a:srgbClr val="000000"/>
              </a:buClr>
              <a:buSzPts val="1500"/>
              <a:buFont typeface="Arial"/>
              <a:buChar char="●"/>
              <a:defRPr sz="1500"/>
            </a:pPr>
            <a:r>
              <a:t>Here you see our actual prototype.</a:t>
            </a:r>
          </a:p>
          <a:p>
            <a:pPr marL="538595" indent="-379845">
              <a:buClr>
                <a:srgbClr val="000000"/>
              </a:buClr>
              <a:buSzPts val="1500"/>
              <a:buFont typeface="Arial"/>
              <a:buChar char="●"/>
              <a:defRPr sz="1500"/>
            </a:pPr>
            <a:r>
              <a:t>We built a ring-shaped PCB so it fits inside commercial charging guns, including NACS and GB/T models.</a:t>
            </a:r>
          </a:p>
          <a:p>
            <a:pPr marL="538595" indent="-379845">
              <a:buClr>
                <a:srgbClr val="000000"/>
              </a:buClr>
              <a:buSzPts val="1500"/>
              <a:buFont typeface="Arial"/>
              <a:buChar char="●"/>
              <a:defRPr sz="1500"/>
            </a:pPr>
            <a:r>
              <a:t>The module includes RF receivers, MCU control boards, and an AD5171 digital potentiometer for CC spoofing.</a:t>
            </a:r>
          </a:p>
          <a:p>
            <a:pPr marL="538595" indent="-379845">
              <a:buClr>
                <a:srgbClr val="000000"/>
              </a:buClr>
              <a:buSzPts val="1500"/>
              <a:buFont typeface="Arial"/>
              <a:buChar char="●"/>
              <a:defRPr sz="1500"/>
            </a:pPr>
            <a:r>
              <a:t>It is disguised as a standard charging gun accessory, making it hard to detect.</a:t>
            </a:r>
          </a:p>
          <a:p>
            <a:pPr marL="538595" indent="-379845">
              <a:buClr>
                <a:srgbClr val="000000"/>
              </a:buClr>
              <a:buSzPts val="1500"/>
              <a:buFont typeface="Arial"/>
              <a:buChar char="●"/>
              <a:defRPr sz="1500"/>
            </a:pPr>
            <a:r>
              <a:t>In the future, we plan to update the design by using FPC (Flexible Printed Circuit) to create a black external circuit housing.</a:t>
            </a:r>
          </a:p>
          <a:p>
            <a:pPr marL="538595" indent="-379845">
              <a:buClr>
                <a:srgbClr val="000000"/>
              </a:buClr>
              <a:buSzPts val="1500"/>
              <a:buFont typeface="Arial"/>
              <a:buChar char="●"/>
              <a:defRPr sz="1500"/>
            </a:pPr>
            <a:r>
              <a:t>This will allow the module to be deployed on the charging gun without affecting its normal operation.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marL="457200" indent="-298450">
              <a:buClr>
                <a:srgbClr val="000000"/>
              </a:buClr>
              <a:buSzPts val="1500"/>
              <a:buFont typeface="Arial"/>
              <a:buChar char="●"/>
              <a:defRPr sz="1500"/>
            </a:pPr>
            <a:r>
              <a:t>These tables show impedance values defined by charging standards.</a:t>
            </a:r>
          </a:p>
          <a:p>
            <a:pPr marL="457200" indent="-298450">
              <a:buClr>
                <a:srgbClr val="000000"/>
              </a:buClr>
              <a:buSzPts val="1500"/>
              <a:buFont typeface="Arial"/>
              <a:buChar char="●"/>
              <a:defRPr sz="1500"/>
            </a:pPr>
            <a:r>
              <a:t>PORTulator dynamically adjusts resistance to match any of these values within tolerance.</a:t>
            </a:r>
          </a:p>
          <a:p>
            <a:pPr marL="457200" indent="-298450">
              <a:buClr>
                <a:srgbClr val="000000"/>
              </a:buClr>
              <a:buSzPts val="1500"/>
              <a:buFont typeface="Arial"/>
              <a:buChar char="●"/>
              <a:defRPr sz="1500"/>
            </a:pPr>
          </a:p>
          <a:p>
            <a:pPr marL="457200" indent="-298450">
              <a:buClr>
                <a:srgbClr val="000000"/>
              </a:buClr>
              <a:buSzPts val="1500"/>
              <a:buFont typeface="Arial"/>
              <a:buChar char="●"/>
              <a:defRPr sz="1500"/>
            </a:pPr>
            <a:r>
              <a:t>It can also generate CP PWM signals following the target protocol.</a:t>
            </a:r>
          </a:p>
          <a:p>
            <a:pPr marL="457200" indent="-298450">
              <a:buClr>
                <a:srgbClr val="000000"/>
              </a:buClr>
              <a:buSzPts val="1500"/>
              <a:buFont typeface="Arial"/>
              <a:buChar char="●"/>
              <a:defRPr sz="1500"/>
            </a:pPr>
            <a:r>
              <a:t>Together, this enables precise manipulation of charging states across multiple global standards.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marL="499835" indent="-341085">
              <a:buClr>
                <a:srgbClr val="000000"/>
              </a:buClr>
              <a:buSzPts val="1600"/>
              <a:buFont typeface="Arial"/>
              <a:buChar char="●"/>
            </a:pPr>
            <a:r>
              <a:rPr sz="1600"/>
              <a:t>In</a:t>
            </a:r>
            <a:r>
              <a:t> the first attack, we perform a DoS by spoofing an error state.</a:t>
            </a:r>
          </a:p>
          <a:p>
            <a:pPr marL="457200" indent="-298450">
              <a:buClr>
                <a:srgbClr val="000000"/>
              </a:buClr>
              <a:buSzPts val="1400"/>
              <a:buFont typeface="Arial"/>
              <a:buChar char="●"/>
            </a:pPr>
            <a:r>
              <a:t>By switching the CC resistance to an invalid value, the charging pile immediately stops the session.</a:t>
            </a:r>
          </a:p>
          <a:p>
            <a:pPr marL="457200" indent="-298450">
              <a:buClr>
                <a:srgbClr val="000000"/>
              </a:buClr>
              <a:buSzPts val="1400"/>
              <a:buFont typeface="Arial"/>
              <a:buChar char="●"/>
            </a:pPr>
          </a:p>
          <a:p>
            <a:pPr marL="457200" indent="-298450">
              <a:buClr>
                <a:srgbClr val="000000"/>
              </a:buClr>
              <a:buSzPts val="1400"/>
              <a:buFont typeface="Arial"/>
              <a:buChar char="●"/>
            </a:pPr>
            <a:r>
              <a:t>Alternatively, by sending a 5% duty-cycle CP signal, we force the charger to halt current delivery.</a:t>
            </a:r>
          </a:p>
          <a:p>
            <a:pPr marL="457200" indent="-298450">
              <a:buClr>
                <a:srgbClr val="000000"/>
              </a:buClr>
              <a:buSzPts val="1400"/>
              <a:buFont typeface="Arial"/>
              <a:buChar char="●"/>
            </a:pPr>
            <a:r>
              <a:t>Both methods instantly interrupt the victim’s charging.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marL="457200" indent="-298450">
              <a:buClr>
                <a:srgbClr val="000000"/>
              </a:buClr>
              <a:buSzPts val="1500"/>
              <a:buFont typeface="Arial"/>
              <a:buChar char="●"/>
              <a:defRPr sz="1500"/>
            </a:pPr>
            <a:r>
              <a:t>The second attack creates a deadlock.</a:t>
            </a:r>
          </a:p>
          <a:p>
            <a:pPr marL="457200" indent="-298450">
              <a:buClr>
                <a:srgbClr val="000000"/>
              </a:buClr>
              <a:buSzPts val="1500"/>
              <a:buFont typeface="Arial"/>
              <a:buChar char="●"/>
              <a:defRPr sz="1500"/>
            </a:pPr>
            <a:r>
              <a:t>We falsify CC signals so the vehicle believes the gun is still locked in place—even after the user tries to unplug.</a:t>
            </a:r>
          </a:p>
          <a:p>
            <a:pPr marL="457200" indent="-298450">
              <a:buClr>
                <a:srgbClr val="000000"/>
              </a:buClr>
              <a:buSzPts val="1500"/>
              <a:buFont typeface="Arial"/>
              <a:buChar char="●"/>
              <a:defRPr sz="1500"/>
            </a:pPr>
          </a:p>
          <a:p>
            <a:pPr marL="457200" indent="-298450">
              <a:buClr>
                <a:srgbClr val="000000"/>
              </a:buClr>
              <a:buSzPts val="1500"/>
              <a:buFont typeface="Arial"/>
              <a:buChar char="●"/>
              <a:defRPr sz="1500"/>
            </a:pPr>
            <a:r>
              <a:t>To exploit this, we embed an NFC tag on the gun, showing a ransom webpage.</a:t>
            </a:r>
          </a:p>
          <a:p>
            <a:pPr marL="457200" indent="-298450">
              <a:buClr>
                <a:srgbClr val="000000"/>
              </a:buClr>
              <a:buSzPts val="1500"/>
              <a:buFont typeface="Arial"/>
              <a:buChar char="●"/>
              <a:defRPr sz="1500"/>
            </a:pPr>
            <a:r>
              <a:t>The user thinks their car is ‘locked’ and must scan the link to resolve it.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marL="457200" indent="-298450">
              <a:buClr>
                <a:srgbClr val="000000"/>
              </a:buClr>
              <a:buSzPts val="1500"/>
              <a:buFont typeface="Arial"/>
              <a:buChar char="●"/>
              <a:defRPr sz="1500"/>
            </a:pPr>
            <a:r>
              <a:t>The third attack escalates further.</a:t>
            </a:r>
          </a:p>
          <a:p>
            <a:pPr marL="457200" indent="-298450">
              <a:buClr>
                <a:srgbClr val="000000"/>
              </a:buClr>
              <a:buSzPts val="1500"/>
              <a:buFont typeface="Arial"/>
              <a:buChar char="●"/>
              <a:defRPr sz="1500"/>
            </a:pPr>
          </a:p>
          <a:p>
            <a:pPr marL="457200" indent="-298450">
              <a:buClr>
                <a:srgbClr val="000000"/>
              </a:buClr>
              <a:buSzPts val="1500"/>
              <a:buFont typeface="Arial"/>
              <a:buChar char="●"/>
              <a:defRPr sz="1500"/>
            </a:pPr>
            <a:r>
              <a:t>By combining CP spoofing with CAN injection—possible on certain GB/T implementations—we manipulate the Battery Management System.</a:t>
            </a:r>
          </a:p>
          <a:p>
            <a:pPr marL="457200" indent="-298450">
              <a:buClr>
                <a:srgbClr val="000000"/>
              </a:buClr>
              <a:buSzPts val="1500"/>
              <a:buFont typeface="Arial"/>
              <a:buChar char="●"/>
              <a:defRPr sz="1500"/>
            </a:pPr>
          </a:p>
          <a:p>
            <a:pPr marL="457200" indent="-298450">
              <a:buClr>
                <a:srgbClr val="000000"/>
              </a:buClr>
              <a:buSzPts val="1500"/>
              <a:buFont typeface="Arial"/>
              <a:buChar char="●"/>
              <a:defRPr sz="1500"/>
            </a:pPr>
            <a:r>
              <a:t>Our injected messages can change the charging current or command other unsafe behaviors.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marL="457200" indent="-298450">
              <a:buClr>
                <a:srgbClr val="000000"/>
              </a:buClr>
              <a:buSzPts val="1400"/>
              <a:buFont typeface="Arial"/>
              <a:buChar char="●"/>
            </a:pPr>
            <a:r>
              <a:t>Here comes to a real experiment.</a:t>
            </a:r>
          </a:p>
          <a:p>
            <a:pPr marL="457200" indent="-298450">
              <a:buClr>
                <a:srgbClr val="000000"/>
              </a:buClr>
              <a:buSzPts val="1400"/>
              <a:buFont typeface="Arial"/>
              <a:buChar char="●"/>
            </a:pPr>
            <a:r>
              <a:t>We sent a wireless ‘open-lid’ command, then injected CAN frames into the BMS through the charging port.</a:t>
            </a:r>
          </a:p>
          <a:p>
            <a:pPr marL="457200" indent="-298450">
              <a:buClr>
                <a:srgbClr val="000000"/>
              </a:buClr>
              <a:buSzPts val="1400"/>
              <a:buFont typeface="Arial"/>
              <a:buChar char="●"/>
            </a:pPr>
          </a:p>
          <a:p>
            <a:pPr marL="457200" indent="-298450">
              <a:buClr>
                <a:srgbClr val="000000"/>
              </a:buClr>
              <a:buSzPts val="1400"/>
              <a:buFont typeface="Arial"/>
              <a:buChar char="●"/>
            </a:pPr>
            <a:r>
              <a:t>As shown on the display, the battery module overheats due to manipulated charging parameters.</a:t>
            </a:r>
          </a:p>
          <a:p>
            <a:pPr marL="457200" indent="-298450">
              <a:buClr>
                <a:srgbClr val="000000"/>
              </a:buClr>
              <a:buSzPts val="1400"/>
              <a:buFont typeface="Arial"/>
              <a:buChar char="●"/>
            </a:pPr>
            <a:r>
              <a:t>This demonstrates that charging ports can become a serious attack surface.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marL="457200" indent="-298450">
              <a:buClr>
                <a:srgbClr val="000000"/>
              </a:buClr>
              <a:buSzPts val="1500"/>
              <a:buFont typeface="Arial"/>
              <a:buChar char="●"/>
              <a:defRPr sz="1500"/>
            </a:pPr>
            <a:r>
              <a:t>We tested multiple EV models and charging standards.</a:t>
            </a:r>
          </a:p>
          <a:p>
            <a:pPr marL="457200" indent="-298450">
              <a:buClr>
                <a:srgbClr val="000000"/>
              </a:buClr>
              <a:buSzPts val="1500"/>
              <a:buFont typeface="Arial"/>
              <a:buChar char="●"/>
              <a:defRPr sz="1500"/>
            </a:pPr>
            <a:r>
              <a:t>Most vehicles were vulnerable to at least one attack type, and several accepted both CP and CC spoofing.</a:t>
            </a:r>
          </a:p>
          <a:p>
            <a:pPr marL="457200" indent="-298450">
              <a:buClr>
                <a:srgbClr val="000000"/>
              </a:buClr>
              <a:buSzPts val="1500"/>
              <a:buFont typeface="Arial"/>
              <a:buChar char="●"/>
              <a:defRPr sz="1500"/>
            </a:pPr>
          </a:p>
          <a:p>
            <a:pPr marL="457200" indent="-298450">
              <a:buClr>
                <a:srgbClr val="000000"/>
              </a:buClr>
              <a:buSzPts val="1500"/>
              <a:buFont typeface="Arial"/>
              <a:buChar char="●"/>
              <a:defRPr sz="1500"/>
            </a:pPr>
            <a:r>
              <a:t>Some models even permitted partial CAN injection.</a:t>
            </a:r>
          </a:p>
          <a:p>
            <a:pPr marL="457200" indent="-298450">
              <a:buClr>
                <a:srgbClr val="000000"/>
              </a:buClr>
              <a:buSzPts val="1500"/>
              <a:buFont typeface="Arial"/>
              <a:buChar char="●"/>
              <a:defRPr sz="1500"/>
            </a:pPr>
            <a:r>
              <a:t>This confirms that the weaknesses are widespread across the ecosystem.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marL="457200" indent="-298450">
              <a:buClr>
                <a:srgbClr val="000000"/>
              </a:buClr>
              <a:buSzPts val="1500"/>
              <a:buFont typeface="Arial"/>
              <a:buChar char="●"/>
              <a:defRPr sz="1500"/>
            </a:pPr>
            <a:r>
              <a:t>To defend against resistance spoofing, we propose adding memory-based electronic elements in the charging gun.</a:t>
            </a:r>
          </a:p>
          <a:p>
            <a:pPr marL="457200" indent="-298450">
              <a:buClr>
                <a:srgbClr val="000000"/>
              </a:buClr>
              <a:buSzPts val="1500"/>
              <a:buFont typeface="Arial"/>
              <a:buChar char="●"/>
              <a:defRPr sz="1500"/>
            </a:pPr>
          </a:p>
          <a:p>
            <a:pPr marL="457200" indent="-298450">
              <a:buClr>
                <a:srgbClr val="000000"/>
              </a:buClr>
              <a:buSzPts val="1500"/>
              <a:buFont typeface="Arial"/>
              <a:buChar char="●"/>
              <a:defRPr sz="1500"/>
            </a:pPr>
            <a:r>
              <a:t>These elements introduce stateful behavior that cannot be replicated by a simple digital potentiometer.</a:t>
            </a:r>
          </a:p>
          <a:p>
            <a:pPr marL="457200" indent="-298450">
              <a:buClr>
                <a:srgbClr val="000000"/>
              </a:buClr>
              <a:buSzPts val="1500"/>
              <a:buFont typeface="Arial"/>
              <a:buChar char="●"/>
              <a:defRPr sz="1500"/>
            </a:pPr>
            <a:r>
              <a:t>Thus, attackers cannot easily mimic valid CC transitions.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marL="457200" indent="-298450">
              <a:buClr>
                <a:srgbClr val="000000"/>
              </a:buClr>
              <a:buSzPts val="1300"/>
              <a:buFont typeface="Arial"/>
              <a:buChar char="●"/>
              <a:defRPr sz="1300"/>
            </a:pPr>
            <a:r>
              <a:t>To begin, here is the landscape of charging gun standards used around the world.</a:t>
            </a:r>
          </a:p>
          <a:p>
            <a:pPr marL="457200" indent="-298450">
              <a:buClr>
                <a:srgbClr val="000000"/>
              </a:buClr>
              <a:buSzPts val="1300"/>
              <a:buFont typeface="Arial"/>
              <a:buChar char="●"/>
              <a:defRPr sz="1300"/>
            </a:pPr>
            <a:r>
              <a:t>As you can see on this slide, EV charging connectors vary widely—GB/T, SAE J1772, CCS, IEC, and the newer NACS standard.</a:t>
            </a:r>
          </a:p>
          <a:p>
            <a:pPr marL="457200" indent="-298450">
              <a:buClr>
                <a:srgbClr val="000000"/>
              </a:buClr>
              <a:buSzPts val="1400"/>
              <a:buFont typeface="Arial"/>
              <a:buChar char="●"/>
            </a:pPr>
          </a:p>
          <a:p>
            <a:pPr marL="457200" indent="-298450">
              <a:buClr>
                <a:srgbClr val="000000"/>
              </a:buClr>
              <a:buSzPts val="1300"/>
              <a:buFont typeface="Arial"/>
              <a:buChar char="●"/>
              <a:defRPr sz="1300"/>
            </a:pPr>
            <a:r>
              <a:t>Even though the shapes and pin layouts differ, most of them share similar authentication circuits based on CC and CP ports.</a:t>
            </a:r>
          </a:p>
          <a:p>
            <a:pPr marL="457200" indent="-298450">
              <a:buClr>
                <a:srgbClr val="000000"/>
              </a:buClr>
              <a:buSzPts val="1300"/>
              <a:buFont typeface="Arial"/>
              <a:buChar char="●"/>
              <a:defRPr sz="1300"/>
            </a:pPr>
            <a:r>
              <a:t>This common design also means common weaknesses across ecosystems.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marL="457200" indent="-298450">
              <a:buClr>
                <a:srgbClr val="000000"/>
              </a:buClr>
              <a:buSzPts val="1400"/>
              <a:buFont typeface="Arial"/>
              <a:buChar char="●"/>
            </a:pPr>
            <a:r>
              <a:t>Our second mitigation uses dynamic power sources for authentication.</a:t>
            </a:r>
          </a:p>
          <a:p>
            <a:pPr marL="457200" indent="-298450">
              <a:buClr>
                <a:srgbClr val="000000"/>
              </a:buClr>
              <a:buSzPts val="1400"/>
              <a:buFont typeface="Arial"/>
              <a:buChar char="●"/>
            </a:pPr>
            <a:r>
              <a:t>Instead of fixed resistances, the charging gun varies the CC impedance based on a modulated source.</a:t>
            </a:r>
          </a:p>
          <a:p>
            <a:pPr marL="457200" indent="-298450">
              <a:buClr>
                <a:srgbClr val="000000"/>
              </a:buClr>
              <a:buSzPts val="1400"/>
              <a:buFont typeface="Arial"/>
              <a:buChar char="●"/>
            </a:pPr>
          </a:p>
          <a:p>
            <a:pPr marL="457200" indent="-298450">
              <a:buClr>
                <a:srgbClr val="000000"/>
              </a:buClr>
              <a:buSzPts val="1400"/>
              <a:buFont typeface="Arial"/>
              <a:buChar char="●"/>
            </a:pPr>
            <a:r>
              <a:t>As you see here, the authentic resistance differs under button-released and button-pressed states with a 1 kHz modulation.</a:t>
            </a:r>
          </a:p>
          <a:p>
            <a:pPr marL="457200" indent="-298450">
              <a:buClr>
                <a:srgbClr val="000000"/>
              </a:buClr>
              <a:buSzPts val="1400"/>
              <a:buFont typeface="Arial"/>
              <a:buChar char="●"/>
            </a:pPr>
            <a:r>
              <a:t>Static spoofers cannot reproduce this behavior accurately.”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marL="457200" indent="-298450">
              <a:buClr>
                <a:srgbClr val="000000"/>
              </a:buClr>
              <a:buSzPts val="1500"/>
              <a:buFont typeface="Arial"/>
              <a:buChar char="●"/>
              <a:defRPr sz="1500"/>
            </a:pPr>
            <a:r>
              <a:t>In our future work, we plan to extend testing to more charging ecosystems, evaluate attacks in diverse environmental conditions, and analyze how BMS systems respond to more sophisticated spoofing.</a:t>
            </a:r>
          </a:p>
          <a:p>
            <a:pPr marL="457200" indent="-298450">
              <a:buClr>
                <a:srgbClr val="000000"/>
              </a:buClr>
              <a:buSzPts val="1500"/>
              <a:buFont typeface="Arial"/>
              <a:buChar char="●"/>
              <a:defRPr sz="1500"/>
            </a:pPr>
          </a:p>
          <a:p>
            <a:pPr marL="457200" indent="-298450">
              <a:buClr>
                <a:srgbClr val="000000"/>
              </a:buClr>
              <a:buSzPts val="1500"/>
              <a:buFont typeface="Arial"/>
              <a:buChar char="●"/>
              <a:defRPr sz="1500"/>
            </a:pPr>
            <a:r>
              <a:t>Understanding BMS failure modes will be especially important for preventing thermal damage or unsafe current flows.”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marL="457200" indent="-298450">
              <a:buClr>
                <a:srgbClr val="000000"/>
              </a:buClr>
              <a:buSzPts val="1400"/>
              <a:buFont typeface="Arial"/>
              <a:buChar char="●"/>
            </a:pPr>
            <a:r>
              <a:t>In conclusion, we uncovered fundamental authentication weaknesses in EV charging protocols.</a:t>
            </a:r>
          </a:p>
          <a:p>
            <a:pPr marL="457200" indent="-298450">
              <a:buClr>
                <a:srgbClr val="000000"/>
              </a:buClr>
              <a:buSzPts val="1400"/>
              <a:buFont typeface="Arial"/>
              <a:buChar char="●"/>
            </a:pPr>
            <a:r>
              <a:t>Because CC and CP rely on static physical signals, attackers can easily manipulate them to disrupt charging, lock vehicles, or even inject CAN messages.</a:t>
            </a:r>
          </a:p>
          <a:p>
            <a:pPr marL="457200" indent="-298450">
              <a:buClr>
                <a:srgbClr val="000000"/>
              </a:buClr>
              <a:buSzPts val="1400"/>
              <a:buFont typeface="Arial"/>
              <a:buChar char="●"/>
            </a:pPr>
          </a:p>
          <a:p>
            <a:pPr marL="457200" indent="-298450">
              <a:buClr>
                <a:srgbClr val="000000"/>
              </a:buClr>
              <a:buSzPts val="1400"/>
              <a:buFont typeface="Arial"/>
              <a:buChar char="●"/>
            </a:pPr>
            <a:r>
              <a:t>We demonstrated that remote, covert manipulation is feasible using a device like PORTulator.</a:t>
            </a:r>
          </a:p>
          <a:p>
            <a:pPr marL="457200" indent="-298450">
              <a:buClr>
                <a:srgbClr val="000000"/>
              </a:buClr>
              <a:buSzPts val="1400"/>
              <a:buFont typeface="Arial"/>
              <a:buChar char="●"/>
            </a:pPr>
            <a:r>
              <a:t>Finally, we proposed dynamic and memory-based electrical defenses to make these attacks substantially harder.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lvl1pPr marL="457200" indent="-298450">
              <a:buClr>
                <a:srgbClr val="000000"/>
              </a:buClr>
              <a:buSzPts val="1500"/>
              <a:buFont typeface="Arial"/>
              <a:buChar char="●"/>
              <a:defRPr sz="1500"/>
            </a:lvl1pPr>
          </a:lstStyle>
          <a:p>
            <a:pPr/>
            <a:r>
              <a:t>Thank you for your attention. For more information, please scan the QR code to visit our program website.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marL="457200" indent="-298450">
              <a:buClr>
                <a:srgbClr val="000000"/>
              </a:buClr>
              <a:buSzPts val="1300"/>
              <a:buFont typeface="Arial"/>
              <a:buChar char="●"/>
              <a:defRPr sz="1300"/>
            </a:pPr>
            <a:r>
              <a:t>Most charging piles authenticate a connection using only simple electrical signals.</a:t>
            </a:r>
          </a:p>
          <a:p>
            <a:pPr marL="457200" indent="-298450">
              <a:buClr>
                <a:srgbClr val="000000"/>
              </a:buClr>
              <a:buSzPts val="1300"/>
              <a:buFont typeface="Arial"/>
              <a:buChar char="●"/>
              <a:defRPr sz="1300"/>
            </a:pPr>
            <a:r>
              <a:t>The CC port checks whether the gun is inserted, and the CP port provides PWM signals for charging control and basic handshake.</a:t>
            </a:r>
          </a:p>
          <a:p>
            <a:pPr marL="457200" indent="-298450">
              <a:buClr>
                <a:srgbClr val="000000"/>
              </a:buClr>
              <a:buSzPts val="1300"/>
              <a:buFont typeface="Arial"/>
              <a:buChar char="●"/>
              <a:defRPr sz="1300"/>
            </a:pPr>
          </a:p>
          <a:p>
            <a:pPr marL="457200" indent="-298450">
              <a:buClr>
                <a:srgbClr val="000000"/>
              </a:buClr>
              <a:buSzPts val="1300"/>
              <a:buFont typeface="Arial"/>
              <a:buChar char="●"/>
              <a:defRPr sz="1300"/>
            </a:pPr>
            <a:r>
              <a:t>But these mechanisms are purely physical-layer and largely static.</a:t>
            </a:r>
          </a:p>
          <a:p>
            <a:pPr marL="457200" indent="-298450">
              <a:buClr>
                <a:srgbClr val="000000"/>
              </a:buClr>
              <a:buSzPts val="1300"/>
              <a:buFont typeface="Arial"/>
              <a:buChar char="●"/>
              <a:defRPr sz="1300"/>
            </a:pPr>
            <a:r>
              <a:t>This simplicity creates security blind spots—an attacker only needs to spoof resistance or PWM to deceive the pile and the vehicle.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marL="457200" indent="-298450">
              <a:buClr>
                <a:srgbClr val="000000"/>
              </a:buClr>
              <a:buSzPts val="1400"/>
              <a:buFont typeface="Arial"/>
              <a:buChar char="●"/>
            </a:pPr>
            <a:r>
              <a:t>Charging guns do have safety sensors, such as thermal protection and mechanical levers.</a:t>
            </a:r>
          </a:p>
          <a:p>
            <a:pPr marL="457200" indent="-298450">
              <a:buClr>
                <a:srgbClr val="000000"/>
              </a:buClr>
              <a:buSzPts val="1400"/>
              <a:buFont typeface="Arial"/>
              <a:buChar char="●"/>
            </a:pPr>
            <a:r>
              <a:t>However, these measures only prevent overheating or physical damage.</a:t>
            </a:r>
          </a:p>
          <a:p>
            <a:pPr marL="457200" indent="-298450">
              <a:buClr>
                <a:srgbClr val="000000"/>
              </a:buClr>
              <a:buSzPts val="1400"/>
              <a:buFont typeface="Arial"/>
              <a:buChar char="●"/>
            </a:pPr>
            <a:r>
              <a:t>They do not prevent spoofing of electrical authentication signals.</a:t>
            </a:r>
          </a:p>
          <a:p>
            <a:pPr marL="457200" indent="-298450">
              <a:buClr>
                <a:srgbClr val="000000"/>
              </a:buClr>
              <a:buSzPts val="1400"/>
              <a:buFont typeface="Arial"/>
              <a:buChar char="●"/>
            </a:pPr>
            <a:r>
              <a:t>As a result, an attacker can bypass the intended safety logic without actually triggering the hardware protections.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marL="457200" indent="-298450">
              <a:buClr>
                <a:srgbClr val="000000"/>
              </a:buClr>
              <a:buSzPts val="1400"/>
              <a:buFont typeface="Arial"/>
              <a:buChar char="●"/>
            </a:pPr>
            <a:r>
              <a:t>Another interesting weakness is the wireless ‘open-lid’ command used by some charging piles, including Tesla, Li Auto, and so on.</a:t>
            </a:r>
          </a:p>
          <a:p>
            <a:pPr marL="457200" indent="-298450">
              <a:buClr>
                <a:srgbClr val="000000"/>
              </a:buClr>
              <a:buSzPts val="1400"/>
              <a:buFont typeface="Arial"/>
              <a:buChar char="●"/>
            </a:pPr>
          </a:p>
          <a:p>
            <a:pPr marL="457200" indent="-298450">
              <a:buClr>
                <a:srgbClr val="000000"/>
              </a:buClr>
              <a:buSzPts val="1400"/>
              <a:buFont typeface="Arial"/>
              <a:buChar char="●"/>
            </a:pPr>
            <a:r>
              <a:t>This figure on the slide shows the Tesla control signal. It is a short 184-bit RF command transmitted repeatedly, with no authentication or pairing.</a:t>
            </a:r>
          </a:p>
          <a:p>
            <a:pPr marL="457200" indent="-298450">
              <a:buClr>
                <a:srgbClr val="000000"/>
              </a:buClr>
              <a:buSzPts val="1400"/>
              <a:buFont typeface="Arial"/>
              <a:buChar char="●"/>
            </a:pPr>
            <a:r>
              <a:t>This means anyone with a low-cost RF transmitter can replay the command to open the charging port of the pile, as a preliminary for attacks to get access to the inner ports of the vehicle.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marL="457200" indent="-298450">
              <a:buClr>
                <a:srgbClr val="000000"/>
              </a:buClr>
              <a:buSzPts val="1300"/>
              <a:buFont typeface="Arial"/>
              <a:buChar char="●"/>
              <a:defRPr sz="1300"/>
            </a:pPr>
            <a:r>
              <a:t>Our motivation came from a previous demo at VehicleSec 2022, where we showed that altering the CC resistance on GB/T AC guns can spoof the connection state.</a:t>
            </a:r>
          </a:p>
          <a:p>
            <a:pPr marL="457200" indent="-298450">
              <a:buClr>
                <a:srgbClr val="000000"/>
              </a:buClr>
              <a:buSzPts val="1300"/>
              <a:buFont typeface="Arial"/>
              <a:buChar char="●"/>
              <a:defRPr sz="1300"/>
            </a:pPr>
            <a:r>
              <a:t>This allowed us to trick the charging pile into thinking the gun was still inserted, effectively locking the vehicle or disrupting charging.</a:t>
            </a:r>
          </a:p>
          <a:p>
            <a:pPr marL="457200" indent="-298450">
              <a:buClr>
                <a:srgbClr val="000000"/>
              </a:buClr>
              <a:buSzPts val="1300"/>
              <a:buFont typeface="Arial"/>
              <a:buChar char="●"/>
              <a:defRPr sz="1300"/>
            </a:pPr>
            <a:r>
              <a:t>We wanted to explore how far such spoofing could go—and whether the problem was systemic across other standards.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marL="457200" indent="-298450">
              <a:buClr>
                <a:srgbClr val="000000"/>
              </a:buClr>
              <a:buSzPts val="1200"/>
              <a:buFont typeface="Arial"/>
              <a:buChar char="●"/>
              <a:defRPr sz="1200"/>
            </a:pPr>
            <a:r>
              <a:t>This slide summarizes the problem. The charging process relies on two physical signals:</a:t>
            </a:r>
          </a:p>
          <a:p>
            <a:pPr marL="457200" indent="-298450">
              <a:buClr>
                <a:srgbClr val="000000"/>
              </a:buClr>
              <a:buSzPts val="1200"/>
              <a:buFont typeface="Arial"/>
              <a:buChar char="●"/>
              <a:defRPr sz="1200"/>
            </a:pPr>
          </a:p>
          <a:p>
            <a:pPr marL="457200" indent="-298450">
              <a:buClr>
                <a:srgbClr val="000000"/>
              </a:buClr>
              <a:buSzPts val="1200"/>
              <a:buFont typeface="Arial"/>
              <a:buChar char="●"/>
              <a:defRPr sz="1200"/>
            </a:pPr>
            <a:r>
              <a:t>1) impedance measured on the CC line, and 2) PWM signals on the CP line.</a:t>
            </a:r>
          </a:p>
          <a:p>
            <a:pPr marL="457200" indent="-298450">
              <a:buClr>
                <a:srgbClr val="000000"/>
              </a:buClr>
              <a:buSzPts val="1200"/>
              <a:buFont typeface="Arial"/>
              <a:buChar char="●"/>
              <a:defRPr sz="1200"/>
            </a:pPr>
          </a:p>
          <a:p>
            <a:pPr marL="457200" indent="-298450">
              <a:buClr>
                <a:srgbClr val="000000"/>
              </a:buClr>
              <a:buSzPts val="1200"/>
              <a:buFont typeface="Arial"/>
              <a:buChar char="●"/>
              <a:defRPr sz="1200"/>
            </a:pPr>
            <a:r>
              <a:t>Both signals can be easily forged. So in our threat model, the attacker injects fake CC or CP signals, bypasses authentication, and manipulates the charging state—while the pile believes everything is normal.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marL="457200" indent="-298450">
              <a:buClr>
                <a:srgbClr val="000000"/>
              </a:buClr>
              <a:buSzPts val="1400"/>
              <a:buFont typeface="Arial"/>
              <a:buChar char="●"/>
            </a:pPr>
            <a:r>
              <a:t>Here you can see the actual authentication circuits.</a:t>
            </a:r>
          </a:p>
          <a:p>
            <a:pPr marL="457200" indent="-298450">
              <a:buClr>
                <a:srgbClr val="000000"/>
              </a:buClr>
              <a:buSzPts val="1400"/>
              <a:buFont typeface="Arial"/>
              <a:buChar char="●"/>
            </a:pPr>
            <a:r>
              <a:t>AC charging uses a simple resistor ladder on the CC port, and PWM on CP.</a:t>
            </a:r>
          </a:p>
          <a:p>
            <a:pPr marL="457200" indent="-298450">
              <a:buClr>
                <a:srgbClr val="000000"/>
              </a:buClr>
              <a:buSzPts val="1400"/>
              <a:buFont typeface="Arial"/>
              <a:buChar char="●"/>
            </a:pPr>
            <a:r>
              <a:t>DC fast charging adds differential signals but still heavily depends on fixed expected resistance values.</a:t>
            </a:r>
          </a:p>
          <a:p>
            <a:pPr marL="457200" indent="-298450">
              <a:buClr>
                <a:srgbClr val="000000"/>
              </a:buClr>
              <a:buSzPts val="1400"/>
              <a:buFont typeface="Arial"/>
              <a:buChar char="●"/>
            </a:pPr>
            <a:r>
              <a:t>These designs were never intended to resist malicious interference—which makes them ideal targets for our exploit device.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marL="457200" indent="-298450">
              <a:buClr>
                <a:srgbClr val="000000"/>
              </a:buClr>
              <a:buSzPts val="1300"/>
              <a:buFont typeface="Arial"/>
              <a:buChar char="●"/>
              <a:defRPr sz="1300"/>
            </a:pPr>
            <a:r>
              <a:t>Our threat model is realistic:</a:t>
            </a:r>
          </a:p>
          <a:p>
            <a:pPr marL="457200" indent="-298450">
              <a:buClr>
                <a:srgbClr val="000000"/>
              </a:buClr>
              <a:buSzPts val="1300"/>
              <a:buFont typeface="Arial"/>
              <a:buChar char="●"/>
              <a:defRPr sz="1300"/>
            </a:pPr>
          </a:p>
          <a:p>
            <a:pPr marL="457200" indent="-298450">
              <a:buClr>
                <a:srgbClr val="000000"/>
              </a:buClr>
              <a:buSzPts val="1300"/>
              <a:buFont typeface="Arial"/>
              <a:buChar char="●"/>
              <a:defRPr sz="1300"/>
            </a:pPr>
            <a:r>
              <a:t>Attackers target public charging piles, which anyone can access. We assume they have brief physical access—enough to insert a small modified device inside the charging gun.</a:t>
            </a:r>
          </a:p>
          <a:p>
            <a:pPr marL="457200" indent="-298450">
              <a:buClr>
                <a:srgbClr val="000000"/>
              </a:buClr>
              <a:buSzPts val="1300"/>
              <a:buFont typeface="Arial"/>
              <a:buChar char="●"/>
              <a:defRPr sz="1300"/>
            </a:pPr>
          </a:p>
          <a:p>
            <a:pPr marL="457200" indent="-298450">
              <a:buClr>
                <a:srgbClr val="000000"/>
              </a:buClr>
              <a:buSzPts val="1300"/>
              <a:buFont typeface="Arial"/>
              <a:buChar char="●"/>
              <a:defRPr sz="1300"/>
            </a:pPr>
            <a:r>
              <a:t>Once installed, the attacker controls it remotely. This enables a wide range of attacks including DoS, deadlocking the port, forced discharging, and even injecting CAN messages into the vehicle through the charging interface.”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sp>
        <p:nvSpPr>
          <p:cNvPr id="13" name="标题文本"/>
          <p:cNvSpPr txBox="1"/>
          <p:nvPr>
            <p:ph type="title"/>
          </p:nvPr>
        </p:nvSpPr>
        <p:spPr>
          <a:xfrm>
            <a:off x="311708" y="744574"/>
            <a:ext cx="8520601" cy="2052601"/>
          </a:xfrm>
          <a:prstGeom prst="rect">
            <a:avLst/>
          </a:prstGeom>
        </p:spPr>
        <p:txBody>
          <a:bodyPr anchor="b"/>
          <a:lstStyle>
            <a:lvl1pPr algn="ctr">
              <a:defRPr sz="5200"/>
            </a:lvl1pPr>
          </a:lstStyle>
          <a:p>
            <a:pPr/>
            <a:r>
              <a:t>标题文本</a:t>
            </a:r>
          </a:p>
        </p:txBody>
      </p:sp>
      <p:sp>
        <p:nvSpPr>
          <p:cNvPr id="14" name="正文级别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正文级别 1</a:t>
            </a:r>
          </a:p>
          <a:p>
            <a:pPr lvl="1"/>
            <a:r>
              <a:t>正文级别 2</a:t>
            </a:r>
          </a:p>
          <a:p>
            <a:pPr lvl="2"/>
            <a:r>
              <a:t>正文级别 3</a:t>
            </a:r>
          </a:p>
          <a:p>
            <a:pPr lvl="3"/>
            <a:r>
              <a:t>正文级别 4</a:t>
            </a:r>
          </a:p>
          <a:p>
            <a:pPr lvl="4"/>
            <a:r>
              <a:t>正文级别 5</a:t>
            </a:r>
          </a:p>
        </p:txBody>
      </p:sp>
      <p:sp>
        <p:nvSpPr>
          <p:cNvPr id="15" name="IEEE CRESS 2025"/>
          <p:cNvSpPr txBox="1"/>
          <p:nvPr/>
        </p:nvSpPr>
        <p:spPr>
          <a:xfrm>
            <a:off x="6513031" y="4847136"/>
            <a:ext cx="4102002" cy="4005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chemeClr val="accent1">
                    <a:satOff val="-31580"/>
                    <a:lumOff val="-12156"/>
                  </a:schemeClr>
                </a:solidFill>
              </a:defRPr>
            </a:lvl1pPr>
          </a:lstStyle>
          <a:p>
            <a:pPr/>
            <a:r>
              <a:t> IEEE CRESS 2025</a:t>
            </a:r>
          </a:p>
        </p:txBody>
      </p:sp>
      <p:sp>
        <p:nvSpPr>
          <p:cNvPr id="1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spTree>
      <p:nvGrpSpPr>
        <p:cNvPr id="1" name=""/>
        <p:cNvGrpSpPr/>
        <p:nvPr/>
      </p:nvGrpSpPr>
      <p:grpSpPr>
        <a:xfrm>
          <a:off x="0" y="0"/>
          <a:ext cx="0" cy="0"/>
          <a:chOff x="0" y="0"/>
          <a:chExt cx="0" cy="0"/>
        </a:xfrm>
      </p:grpSpPr>
      <p:sp>
        <p:nvSpPr>
          <p:cNvPr id="96" name="标题文本"/>
          <p:cNvSpPr txBox="1"/>
          <p:nvPr>
            <p:ph type="title"/>
          </p:nvPr>
        </p:nvSpPr>
        <p:spPr>
          <a:xfrm>
            <a:off x="311699" y="1106125"/>
            <a:ext cx="8520602" cy="1963500"/>
          </a:xfrm>
          <a:prstGeom prst="rect">
            <a:avLst/>
          </a:prstGeom>
        </p:spPr>
        <p:txBody>
          <a:bodyPr anchor="b"/>
          <a:lstStyle>
            <a:lvl1pPr algn="ctr">
              <a:defRPr sz="12000"/>
            </a:lvl1pPr>
          </a:lstStyle>
          <a:p>
            <a:pPr/>
            <a:r>
              <a:t>标题文本</a:t>
            </a:r>
          </a:p>
        </p:txBody>
      </p:sp>
      <p:sp>
        <p:nvSpPr>
          <p:cNvPr id="97" name="正文级别 1…"/>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正文级别 1</a:t>
            </a:r>
          </a:p>
          <a:p>
            <a:pPr lvl="1"/>
            <a:r>
              <a:t>正文级别 2</a:t>
            </a:r>
          </a:p>
          <a:p>
            <a:pPr lvl="2"/>
            <a:r>
              <a:t>正文级别 3</a:t>
            </a:r>
          </a:p>
          <a:p>
            <a:pPr lvl="3"/>
            <a:r>
              <a:t>正文级别 4</a:t>
            </a:r>
          </a:p>
          <a:p>
            <a:pPr lvl="4"/>
            <a:r>
              <a:t>正文级别 5</a:t>
            </a:r>
          </a:p>
        </p:txBody>
      </p:sp>
      <p:sp>
        <p:nvSpPr>
          <p:cNvPr id="9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0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12" name="标题文本"/>
          <p:cNvSpPr txBox="1"/>
          <p:nvPr>
            <p:ph type="title"/>
          </p:nvPr>
        </p:nvSpPr>
        <p:spPr>
          <a:prstGeom prst="rect">
            <a:avLst/>
          </a:prstGeom>
        </p:spPr>
        <p:txBody>
          <a:bodyPr/>
          <a:lstStyle/>
          <a:p>
            <a:pPr/>
            <a:r>
              <a:t>标题文本</a:t>
            </a:r>
          </a:p>
        </p:txBody>
      </p:sp>
      <p:sp>
        <p:nvSpPr>
          <p:cNvPr id="113"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sp>
        <p:nvSpPr>
          <p:cNvPr id="23" name="标题文本"/>
          <p:cNvSpPr txBox="1"/>
          <p:nvPr>
            <p:ph type="title"/>
          </p:nvPr>
        </p:nvSpPr>
        <p:spPr>
          <a:xfrm>
            <a:off x="311699" y="2150849"/>
            <a:ext cx="8520602" cy="841801"/>
          </a:xfrm>
          <a:prstGeom prst="rect">
            <a:avLst/>
          </a:prstGeom>
        </p:spPr>
        <p:txBody>
          <a:bodyPr anchor="ctr"/>
          <a:lstStyle>
            <a:lvl1pPr algn="ctr">
              <a:defRPr sz="3600"/>
            </a:lvl1pPr>
          </a:lstStyle>
          <a:p>
            <a:pPr/>
            <a:r>
              <a:t>标题文本</a:t>
            </a:r>
          </a:p>
        </p:txBody>
      </p:sp>
      <p:sp>
        <p:nvSpPr>
          <p:cNvPr id="2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1" name="标题文本"/>
          <p:cNvSpPr txBox="1"/>
          <p:nvPr>
            <p:ph type="title"/>
          </p:nvPr>
        </p:nvSpPr>
        <p:spPr>
          <a:prstGeom prst="rect">
            <a:avLst/>
          </a:prstGeom>
        </p:spPr>
        <p:txBody>
          <a:bodyPr/>
          <a:lstStyle/>
          <a:p>
            <a:pPr/>
            <a:r>
              <a:t>标题文本</a:t>
            </a:r>
          </a:p>
        </p:txBody>
      </p:sp>
      <p:sp>
        <p:nvSpPr>
          <p:cNvPr id="32"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3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spTree>
      <p:nvGrpSpPr>
        <p:cNvPr id="1" name=""/>
        <p:cNvGrpSpPr/>
        <p:nvPr/>
      </p:nvGrpSpPr>
      <p:grpSpPr>
        <a:xfrm>
          <a:off x="0" y="0"/>
          <a:ext cx="0" cy="0"/>
          <a:chOff x="0" y="0"/>
          <a:chExt cx="0" cy="0"/>
        </a:xfrm>
      </p:grpSpPr>
      <p:sp>
        <p:nvSpPr>
          <p:cNvPr id="40" name="标题文本"/>
          <p:cNvSpPr txBox="1"/>
          <p:nvPr>
            <p:ph type="title"/>
          </p:nvPr>
        </p:nvSpPr>
        <p:spPr>
          <a:prstGeom prst="rect">
            <a:avLst/>
          </a:prstGeom>
        </p:spPr>
        <p:txBody>
          <a:bodyPr/>
          <a:lstStyle/>
          <a:p>
            <a:pPr/>
            <a:r>
              <a:t>标题文本</a:t>
            </a:r>
          </a:p>
        </p:txBody>
      </p:sp>
      <p:sp>
        <p:nvSpPr>
          <p:cNvPr id="41" name="正文级别 1…"/>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正文级别 1</a:t>
            </a:r>
          </a:p>
          <a:p>
            <a:pPr lvl="1"/>
            <a:r>
              <a:t>正文级别 2</a:t>
            </a:r>
          </a:p>
          <a:p>
            <a:pPr lvl="2"/>
            <a:r>
              <a:t>正文级别 3</a:t>
            </a:r>
          </a:p>
          <a:p>
            <a:pPr lvl="3"/>
            <a:r>
              <a:t>正文级别 4</a:t>
            </a:r>
          </a:p>
          <a:p>
            <a:pPr lvl="4"/>
            <a:r>
              <a:t>正文级别 5</a:t>
            </a:r>
          </a:p>
        </p:txBody>
      </p:sp>
      <p:sp>
        <p:nvSpPr>
          <p:cNvPr id="42" name="Google Shape;23;p5"/>
          <p:cNvSpPr txBox="1"/>
          <p:nvPr>
            <p:ph type="body" sz="half" idx="13"/>
          </p:nvPr>
        </p:nvSpPr>
        <p:spPr>
          <a:xfrm>
            <a:off x="4832399" y="1152475"/>
            <a:ext cx="3999902" cy="3416400"/>
          </a:xfrm>
          <a:prstGeom prst="rect">
            <a:avLst/>
          </a:prstGeom>
        </p:spPr>
        <p:txBody>
          <a:bodyPr/>
          <a:lstStyle/>
          <a:p>
            <a:pPr indent="-317500">
              <a:buSzPts val="1400"/>
              <a:defRPr sz="1400"/>
            </a:pPr>
          </a:p>
        </p:txBody>
      </p:sp>
      <p:sp>
        <p:nvSpPr>
          <p:cNvPr id="4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sp>
        <p:nvSpPr>
          <p:cNvPr id="50" name="标题文本"/>
          <p:cNvSpPr txBox="1"/>
          <p:nvPr>
            <p:ph type="title"/>
          </p:nvPr>
        </p:nvSpPr>
        <p:spPr>
          <a:prstGeom prst="rect">
            <a:avLst/>
          </a:prstGeom>
        </p:spPr>
        <p:txBody>
          <a:bodyPr/>
          <a:lstStyle/>
          <a:p>
            <a:pPr/>
            <a:r>
              <a:t>标题文本</a:t>
            </a:r>
          </a:p>
        </p:txBody>
      </p:sp>
      <p:sp>
        <p:nvSpPr>
          <p:cNvPr id="51" name="IEEE CRESS 2025"/>
          <p:cNvSpPr txBox="1"/>
          <p:nvPr/>
        </p:nvSpPr>
        <p:spPr>
          <a:xfrm>
            <a:off x="19050" y="4883150"/>
            <a:ext cx="4102001" cy="6037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a:solidFill>
                  <a:schemeClr val="accent1">
                    <a:satOff val="-31580"/>
                    <a:lumOff val="-12156"/>
                  </a:schemeClr>
                </a:solidFill>
              </a:defRPr>
            </a:pPr>
            <a:r>
              <a:t> IEEE CRESS 2025</a:t>
            </a:r>
          </a:p>
          <a:p>
            <a:pPr>
              <a:defRPr>
                <a:solidFill>
                  <a:schemeClr val="accent1">
                    <a:satOff val="-31580"/>
                    <a:lumOff val="-12156"/>
                  </a:schemeClr>
                </a:solidFill>
              </a:defRPr>
            </a:pPr>
          </a:p>
        </p:txBody>
      </p:sp>
      <p:sp>
        <p:nvSpPr>
          <p:cNvPr id="52" name="Tsinghua University, NISL Lab"/>
          <p:cNvSpPr txBox="1"/>
          <p:nvPr/>
        </p:nvSpPr>
        <p:spPr>
          <a:xfrm>
            <a:off x="6686550" y="69850"/>
            <a:ext cx="239094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a:solidFill>
                  <a:schemeClr val="accent2">
                    <a:lumOff val="21764"/>
                  </a:schemeClr>
                </a:solidFill>
              </a:defRPr>
            </a:pPr>
            <a:r>
              <a:t>Tsinghua University, </a:t>
            </a:r>
            <a:r>
              <a:rPr b="1"/>
              <a:t>NISL</a:t>
            </a:r>
            <a:r>
              <a:t> Lab</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spTree>
      <p:nvGrpSpPr>
        <p:cNvPr id="1" name=""/>
        <p:cNvGrpSpPr/>
        <p:nvPr/>
      </p:nvGrpSpPr>
      <p:grpSpPr>
        <a:xfrm>
          <a:off x="0" y="0"/>
          <a:ext cx="0" cy="0"/>
          <a:chOff x="0" y="0"/>
          <a:chExt cx="0" cy="0"/>
        </a:xfrm>
      </p:grpSpPr>
      <p:sp>
        <p:nvSpPr>
          <p:cNvPr id="60" name="标题文本"/>
          <p:cNvSpPr txBox="1"/>
          <p:nvPr>
            <p:ph type="title"/>
          </p:nvPr>
        </p:nvSpPr>
        <p:spPr>
          <a:xfrm>
            <a:off x="311699" y="555600"/>
            <a:ext cx="2808001" cy="755700"/>
          </a:xfrm>
          <a:prstGeom prst="rect">
            <a:avLst/>
          </a:prstGeom>
        </p:spPr>
        <p:txBody>
          <a:bodyPr anchor="b"/>
          <a:lstStyle>
            <a:lvl1pPr>
              <a:defRPr sz="2400"/>
            </a:lvl1pPr>
          </a:lstStyle>
          <a:p>
            <a:pPr/>
            <a:r>
              <a:t>标题文本</a:t>
            </a:r>
          </a:p>
        </p:txBody>
      </p:sp>
      <p:sp>
        <p:nvSpPr>
          <p:cNvPr id="61" name="正文级别 1…"/>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正文级别 1</a:t>
            </a:r>
          </a:p>
          <a:p>
            <a:pPr lvl="1"/>
            <a:r>
              <a:t>正文级别 2</a:t>
            </a:r>
          </a:p>
          <a:p>
            <a:pPr lvl="2"/>
            <a:r>
              <a:t>正文级别 3</a:t>
            </a:r>
          </a:p>
          <a:p>
            <a:pPr lvl="3"/>
            <a:r>
              <a:t>正文级别 4</a:t>
            </a:r>
          </a:p>
          <a:p>
            <a:pPr lvl="4"/>
            <a:r>
              <a:t>正文级别 5</a:t>
            </a:r>
          </a:p>
        </p:txBody>
      </p:sp>
      <p:sp>
        <p:nvSpPr>
          <p:cNvPr id="6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spTree>
      <p:nvGrpSpPr>
        <p:cNvPr id="1" name=""/>
        <p:cNvGrpSpPr/>
        <p:nvPr/>
      </p:nvGrpSpPr>
      <p:grpSpPr>
        <a:xfrm>
          <a:off x="0" y="0"/>
          <a:ext cx="0" cy="0"/>
          <a:chOff x="0" y="0"/>
          <a:chExt cx="0" cy="0"/>
        </a:xfrm>
      </p:grpSpPr>
      <p:sp>
        <p:nvSpPr>
          <p:cNvPr id="69" name="标题文本"/>
          <p:cNvSpPr txBox="1"/>
          <p:nvPr>
            <p:ph type="title"/>
          </p:nvPr>
        </p:nvSpPr>
        <p:spPr>
          <a:xfrm>
            <a:off x="490250" y="450149"/>
            <a:ext cx="6367801" cy="4090801"/>
          </a:xfrm>
          <a:prstGeom prst="rect">
            <a:avLst/>
          </a:prstGeom>
        </p:spPr>
        <p:txBody>
          <a:bodyPr anchor="ctr"/>
          <a:lstStyle>
            <a:lvl1pPr>
              <a:defRPr sz="4800"/>
            </a:lvl1pPr>
          </a:lstStyle>
          <a:p>
            <a:pPr/>
            <a:r>
              <a:t>标题文本</a:t>
            </a:r>
          </a:p>
        </p:txBody>
      </p:sp>
      <p:sp>
        <p:nvSpPr>
          <p:cNvPr id="7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spTree>
      <p:nvGrpSpPr>
        <p:cNvPr id="1" name=""/>
        <p:cNvGrpSpPr/>
        <p:nvPr/>
      </p:nvGrpSpPr>
      <p:grpSpPr>
        <a:xfrm>
          <a:off x="0" y="0"/>
          <a:ext cx="0" cy="0"/>
          <a:chOff x="0" y="0"/>
          <a:chExt cx="0" cy="0"/>
        </a:xfrm>
      </p:grpSpPr>
      <p:sp>
        <p:nvSpPr>
          <p:cNvPr id="77"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8" name="标题文本"/>
          <p:cNvSpPr txBox="1"/>
          <p:nvPr>
            <p:ph type="title"/>
          </p:nvPr>
        </p:nvSpPr>
        <p:spPr>
          <a:xfrm>
            <a:off x="265500" y="1233175"/>
            <a:ext cx="4045200" cy="1482301"/>
          </a:xfrm>
          <a:prstGeom prst="rect">
            <a:avLst/>
          </a:prstGeom>
        </p:spPr>
        <p:txBody>
          <a:bodyPr anchor="b"/>
          <a:lstStyle>
            <a:lvl1pPr algn="ctr">
              <a:defRPr sz="4200"/>
            </a:lvl1pPr>
          </a:lstStyle>
          <a:p>
            <a:pPr/>
            <a:r>
              <a:t>标题文本</a:t>
            </a:r>
          </a:p>
        </p:txBody>
      </p:sp>
      <p:sp>
        <p:nvSpPr>
          <p:cNvPr id="79" name="正文级别 1…"/>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正文级别 1</a:t>
            </a:r>
          </a:p>
          <a:p>
            <a:pPr lvl="1"/>
            <a:r>
              <a:t>正文级别 2</a:t>
            </a:r>
          </a:p>
          <a:p>
            <a:pPr lvl="2"/>
            <a:r>
              <a:t>正文级别 3</a:t>
            </a:r>
          </a:p>
          <a:p>
            <a:pPr lvl="3"/>
            <a:r>
              <a:t>正文级别 4</a:t>
            </a:r>
          </a:p>
          <a:p>
            <a:pPr lvl="4"/>
            <a:r>
              <a:t>正文级别 5</a:t>
            </a:r>
          </a:p>
        </p:txBody>
      </p:sp>
      <p:sp>
        <p:nvSpPr>
          <p:cNvPr id="80" name="Google Shape;39;p9"/>
          <p:cNvSpPr txBox="1"/>
          <p:nvPr>
            <p:ph type="body" sz="half" idx="13"/>
          </p:nvPr>
        </p:nvSpPr>
        <p:spPr>
          <a:xfrm>
            <a:off x="4939500" y="724074"/>
            <a:ext cx="3837000" cy="3695102"/>
          </a:xfrm>
          <a:prstGeom prst="rect">
            <a:avLst/>
          </a:prstGeom>
        </p:spPr>
        <p:txBody>
          <a:bodyPr anchor="ctr"/>
          <a:lstStyle/>
          <a:p>
            <a:pP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sp>
        <p:nvSpPr>
          <p:cNvPr id="88" name="正文级别 1…"/>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正文级别 1</a:t>
            </a:r>
          </a:p>
          <a:p>
            <a:pPr lvl="1"/>
            <a:r>
              <a:t>正文级别 2</a:t>
            </a:r>
          </a:p>
          <a:p>
            <a:pPr lvl="2"/>
            <a:r>
              <a:t>正文级别 3</a:t>
            </a:r>
          </a:p>
          <a:p>
            <a:pPr lvl="3"/>
            <a:r>
              <a:t>正文级别 4</a:t>
            </a:r>
          </a:p>
          <a:p>
            <a:pPr lvl="4"/>
            <a:r>
              <a:t>正文级别 5</a:t>
            </a:r>
          </a:p>
        </p:txBody>
      </p:sp>
      <p:sp>
        <p:nvSpPr>
          <p:cNvPr id="8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标题文本</a:t>
            </a:r>
          </a:p>
        </p:txBody>
      </p:sp>
      <p:sp>
        <p:nvSpPr>
          <p:cNvPr id="3" name="正文级别 1…"/>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IEEE CRESS 2025"/>
          <p:cNvSpPr txBox="1"/>
          <p:nvPr/>
        </p:nvSpPr>
        <p:spPr>
          <a:xfrm>
            <a:off x="19050" y="4895850"/>
            <a:ext cx="4102001" cy="4005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solidFill>
                  <a:schemeClr val="accent1">
                    <a:satOff val="-31580"/>
                    <a:lumOff val="-12156"/>
                  </a:schemeClr>
                </a:solidFill>
              </a:defRPr>
            </a:lvl1pPr>
          </a:lstStyle>
          <a:p>
            <a:pPr/>
            <a:r>
              <a:t> IEEE CRESS 2025</a:t>
            </a:r>
          </a:p>
        </p:txBody>
      </p:sp>
      <p:sp>
        <p:nvSpPr>
          <p:cNvPr id="5" name="Tsinghua University, NISL Lab"/>
          <p:cNvSpPr txBox="1"/>
          <p:nvPr/>
        </p:nvSpPr>
        <p:spPr>
          <a:xfrm>
            <a:off x="6686550" y="69850"/>
            <a:ext cx="239094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a:solidFill>
                  <a:schemeClr val="accent2">
                    <a:lumOff val="21764"/>
                  </a:schemeClr>
                </a:solidFill>
              </a:defRPr>
            </a:pPr>
            <a:r>
              <a:t>Tsinghua University, </a:t>
            </a:r>
            <a:r>
              <a:rPr b="1"/>
              <a:t>NISL</a:t>
            </a:r>
            <a:r>
              <a:t> Lab</a:t>
            </a:r>
          </a:p>
        </p:txBody>
      </p:sp>
      <p:sp>
        <p:nvSpPr>
          <p:cNvPr id="6" name="幻灯片编号"/>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normAutofit fontScale="100000" lnSpcReduction="0"/>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ln>
            <a:noFill/>
          </a:ln>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github.com/Moriartysherry/Silent-Attack" TargetMode="External"/><Relationship Id="rId4" Type="http://schemas.openxmlformats.org/officeDocument/2006/relationships/image" Target="../media/image1.png"/><Relationship Id="rId5" Type="http://schemas.openxmlformats.org/officeDocument/2006/relationships/image" Target="../media/image2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Google Shape;54;p13"/>
          <p:cNvSpPr txBox="1"/>
          <p:nvPr>
            <p:ph type="ctrTitle"/>
          </p:nvPr>
        </p:nvSpPr>
        <p:spPr>
          <a:xfrm>
            <a:off x="311699" y="1647425"/>
            <a:ext cx="8520602" cy="2052599"/>
          </a:xfrm>
          <a:prstGeom prst="rect">
            <a:avLst/>
          </a:prstGeom>
        </p:spPr>
        <p:txBody>
          <a:bodyPr/>
          <a:lstStyle/>
          <a:p>
            <a:pPr>
              <a:defRPr b="1" sz="3500"/>
            </a:pPr>
            <a:r>
              <a:t>Physical-Layer Exploits on EV Chargers: Authentication and Systemic Protocol Weaknesses</a:t>
            </a:r>
            <a:br>
              <a:rPr b="0" sz="1200"/>
            </a:br>
            <a:endParaRPr b="0" sz="1200"/>
          </a:p>
        </p:txBody>
      </p:sp>
      <p:sp>
        <p:nvSpPr>
          <p:cNvPr id="124" name="Google Shape;55;p13"/>
          <p:cNvSpPr txBox="1"/>
          <p:nvPr>
            <p:ph type="subTitle" sz="quarter" idx="1"/>
          </p:nvPr>
        </p:nvSpPr>
        <p:spPr>
          <a:xfrm>
            <a:off x="311699" y="3462149"/>
            <a:ext cx="8520602" cy="792601"/>
          </a:xfrm>
          <a:prstGeom prst="rect">
            <a:avLst/>
          </a:prstGeom>
        </p:spPr>
        <p:txBody>
          <a:bodyPr/>
          <a:lstStyle/>
          <a:p>
            <a:pPr marL="0" indent="0">
              <a:defRPr b="1" sz="2000" u="sng"/>
            </a:pPr>
            <a:r>
              <a:t>Hetian Shi</a:t>
            </a:r>
            <a:r>
              <a:rPr b="0" u="none"/>
              <a:t>, Yi He, Shangru Song, Zhenhao Tian, </a:t>
            </a:r>
            <a:endParaRPr b="0" u="none"/>
          </a:p>
          <a:p>
            <a:pPr marL="0" indent="0">
              <a:defRPr b="1" sz="2000" u="sng"/>
            </a:pPr>
            <a:r>
              <a:rPr b="0" u="none"/>
              <a:t>Jianwei Zhuge and Jian Mao</a:t>
            </a:r>
          </a:p>
        </p:txBody>
      </p:sp>
      <p:pic>
        <p:nvPicPr>
          <p:cNvPr id="125" name="Google Shape;56;p13" descr="Google Shape;56;p13"/>
          <p:cNvPicPr>
            <a:picLocks noChangeAspect="1"/>
          </p:cNvPicPr>
          <p:nvPr/>
        </p:nvPicPr>
        <p:blipFill>
          <a:blip r:embed="rId3">
            <a:extLst/>
          </a:blip>
          <a:stretch>
            <a:fillRect/>
          </a:stretch>
        </p:blipFill>
        <p:spPr>
          <a:xfrm>
            <a:off x="311699" y="272125"/>
            <a:ext cx="1315702" cy="1315701"/>
          </a:xfrm>
          <a:prstGeom prst="rect">
            <a:avLst/>
          </a:prstGeom>
          <a:ln w="12700">
            <a:miter lim="400000"/>
          </a:ln>
        </p:spPr>
      </p:pic>
      <p:sp>
        <p:nvSpPr>
          <p:cNvPr id="126" name="幻灯片编号"/>
          <p:cNvSpPr txBox="1"/>
          <p:nvPr>
            <p:ph type="sldNum" sz="quarter" idx="4294967295"/>
          </p:nvPr>
        </p:nvSpPr>
        <p:spPr>
          <a:xfrm>
            <a:off x="8754976" y="4700819"/>
            <a:ext cx="266182"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Google Shape;98;p20"/>
          <p:cNvSpPr txBox="1"/>
          <p:nvPr>
            <p:ph type="title"/>
          </p:nvPr>
        </p:nvSpPr>
        <p:spPr>
          <a:xfrm>
            <a:off x="311699" y="341265"/>
            <a:ext cx="8520602" cy="572701"/>
          </a:xfrm>
          <a:prstGeom prst="rect">
            <a:avLst/>
          </a:prstGeom>
        </p:spPr>
        <p:txBody>
          <a:bodyPr/>
          <a:lstStyle>
            <a:lvl1pPr>
              <a:defRPr b="1" sz="2600"/>
            </a:lvl1pPr>
          </a:lstStyle>
          <a:p>
            <a:pPr/>
            <a:r>
              <a:t>PORTulator Design</a:t>
            </a:r>
          </a:p>
        </p:txBody>
      </p:sp>
      <p:sp>
        <p:nvSpPr>
          <p:cNvPr id="184"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After deploying PORTulator on a public charging pile, the attacker can remotely control and launch attacks on the target vehicle via wireless signals."/>
          <p:cNvSpPr txBox="1"/>
          <p:nvPr/>
        </p:nvSpPr>
        <p:spPr>
          <a:xfrm>
            <a:off x="1249707" y="3705181"/>
            <a:ext cx="6644586" cy="7926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800"/>
            </a:lvl1pPr>
          </a:lstStyle>
          <a:p>
            <a:pPr/>
            <a:r>
              <a:t>After deploying PORTulator on a public charging pile, the attacker can remotely control and launch attacks on the target vehicle via wireless signals.</a:t>
            </a:r>
          </a:p>
        </p:txBody>
      </p:sp>
      <p:pic>
        <p:nvPicPr>
          <p:cNvPr id="186" name="屏幕快照 2025-01-15 下午2.41.26.png" descr="屏幕快照 2025-01-15 下午2.41.26.png"/>
          <p:cNvPicPr>
            <a:picLocks noChangeAspect="1"/>
          </p:cNvPicPr>
          <p:nvPr/>
        </p:nvPicPr>
        <p:blipFill>
          <a:blip r:embed="rId3">
            <a:extLst/>
          </a:blip>
          <a:stretch>
            <a:fillRect/>
          </a:stretch>
        </p:blipFill>
        <p:spPr>
          <a:xfrm>
            <a:off x="792958" y="1051468"/>
            <a:ext cx="7558084" cy="226836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幻灯片编号"/>
          <p:cNvSpPr txBox="1"/>
          <p:nvPr>
            <p:ph type="sldNum" sz="quarter" idx="4294967295"/>
          </p:nvPr>
        </p:nvSpPr>
        <p:spPr>
          <a:xfrm>
            <a:off x="8693770" y="4700819"/>
            <a:ext cx="327388"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1" name="屏幕快照 2025-01-15 下午2.41.56.png" descr="屏幕快照 2025-01-15 下午2.41.56.png"/>
          <p:cNvPicPr>
            <a:picLocks noChangeAspect="1"/>
          </p:cNvPicPr>
          <p:nvPr/>
        </p:nvPicPr>
        <p:blipFill>
          <a:blip r:embed="rId3">
            <a:extLst/>
          </a:blip>
          <a:stretch>
            <a:fillRect/>
          </a:stretch>
        </p:blipFill>
        <p:spPr>
          <a:xfrm>
            <a:off x="311699" y="1135887"/>
            <a:ext cx="8520602" cy="2871726"/>
          </a:xfrm>
          <a:prstGeom prst="rect">
            <a:avLst/>
          </a:prstGeom>
          <a:ln w="12700">
            <a:miter lim="400000"/>
          </a:ln>
        </p:spPr>
      </p:pic>
      <p:sp>
        <p:nvSpPr>
          <p:cNvPr id="192" name="Google Shape;92;p19"/>
          <p:cNvSpPr txBox="1"/>
          <p:nvPr>
            <p:ph type="title"/>
          </p:nvPr>
        </p:nvSpPr>
        <p:spPr>
          <a:xfrm>
            <a:off x="311699" y="341265"/>
            <a:ext cx="8520602" cy="572701"/>
          </a:xfrm>
          <a:prstGeom prst="rect">
            <a:avLst/>
          </a:prstGeom>
        </p:spPr>
        <p:txBody>
          <a:bodyPr/>
          <a:lstStyle>
            <a:lvl1pPr>
              <a:defRPr b="1" sz="2500"/>
            </a:lvl1pPr>
          </a:lstStyle>
          <a:p>
            <a:pPr/>
            <a:r>
              <a:t>PORTulator Design — Signals to States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7" name="Google Shape;92;p19"/>
          <p:cNvSpPr txBox="1"/>
          <p:nvPr>
            <p:ph type="title"/>
          </p:nvPr>
        </p:nvSpPr>
        <p:spPr>
          <a:xfrm>
            <a:off x="311699" y="341265"/>
            <a:ext cx="8520602" cy="572701"/>
          </a:xfrm>
          <a:prstGeom prst="rect">
            <a:avLst/>
          </a:prstGeom>
        </p:spPr>
        <p:txBody>
          <a:bodyPr/>
          <a:lstStyle>
            <a:lvl1pPr>
              <a:defRPr b="1" sz="2500"/>
            </a:lvl1pPr>
          </a:lstStyle>
          <a:p>
            <a:pPr/>
            <a:r>
              <a:t>PORTulator Design — Devices</a:t>
            </a:r>
          </a:p>
        </p:txBody>
      </p:sp>
      <p:pic>
        <p:nvPicPr>
          <p:cNvPr id="198" name="Detailed_device (1).pdf" descr="Detailed_device (1).pdf"/>
          <p:cNvPicPr>
            <a:picLocks noChangeAspect="1"/>
          </p:cNvPicPr>
          <p:nvPr/>
        </p:nvPicPr>
        <p:blipFill>
          <a:blip r:embed="rId3">
            <a:extLst/>
          </a:blip>
          <a:stretch>
            <a:fillRect/>
          </a:stretch>
        </p:blipFill>
        <p:spPr>
          <a:xfrm>
            <a:off x="448313" y="1179452"/>
            <a:ext cx="4102002" cy="3120534"/>
          </a:xfrm>
          <a:prstGeom prst="rect">
            <a:avLst/>
          </a:prstGeom>
          <a:ln w="12700">
            <a:miter lim="400000"/>
          </a:ln>
        </p:spPr>
      </p:pic>
      <p:pic>
        <p:nvPicPr>
          <p:cNvPr id="199" name="Portulator_install (1).pdf" descr="Portulator_install (1).pdf"/>
          <p:cNvPicPr>
            <a:picLocks noChangeAspect="1"/>
          </p:cNvPicPr>
          <p:nvPr/>
        </p:nvPicPr>
        <p:blipFill>
          <a:blip r:embed="rId4">
            <a:extLst/>
          </a:blip>
          <a:stretch>
            <a:fillRect/>
          </a:stretch>
        </p:blipFill>
        <p:spPr>
          <a:xfrm>
            <a:off x="4770439" y="1968786"/>
            <a:ext cx="4382301" cy="167721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PORTulator uses a digital potentiometer to detect the different resistance values of the CC port in various states.…"/>
          <p:cNvSpPr txBox="1"/>
          <p:nvPr/>
        </p:nvSpPr>
        <p:spPr>
          <a:xfrm>
            <a:off x="1188662" y="3380516"/>
            <a:ext cx="6879583" cy="1193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03200" indent="-203200">
              <a:spcBef>
                <a:spcPts val="600"/>
              </a:spcBef>
              <a:buSzPct val="100000"/>
              <a:buChar char="•"/>
              <a:defRPr sz="1800">
                <a:latin typeface="+mj-lt"/>
                <a:ea typeface="+mj-ea"/>
                <a:cs typeface="+mj-cs"/>
                <a:sym typeface="Helvetica"/>
              </a:defRPr>
            </a:pPr>
            <a:r>
              <a:t>PORTulator uses a digital potentiometer to detect the different resistance values of the CC port in various states.</a:t>
            </a:r>
          </a:p>
          <a:p>
            <a:pPr marL="203200" indent="-203200">
              <a:spcBef>
                <a:spcPts val="600"/>
              </a:spcBef>
              <a:buSzPct val="100000"/>
              <a:buChar char="•"/>
              <a:defRPr sz="1800">
                <a:latin typeface="+mj-lt"/>
                <a:ea typeface="+mj-ea"/>
                <a:cs typeface="+mj-cs"/>
                <a:sym typeface="Helvetica"/>
              </a:defRPr>
            </a:pPr>
            <a:r>
              <a:t>PORTulator generates PWM signals with corresponding duty cycles through the MCU and CAN bus chip.</a:t>
            </a:r>
          </a:p>
        </p:txBody>
      </p:sp>
      <p:pic>
        <p:nvPicPr>
          <p:cNvPr id="205" name="屏幕快照 2025-01-15 下午2.42.25.png" descr="屏幕快照 2025-01-15 下午2.42.25.png"/>
          <p:cNvPicPr>
            <a:picLocks noChangeAspect="1"/>
          </p:cNvPicPr>
          <p:nvPr/>
        </p:nvPicPr>
        <p:blipFill>
          <a:blip r:embed="rId3">
            <a:extLst/>
          </a:blip>
          <a:stretch>
            <a:fillRect/>
          </a:stretch>
        </p:blipFill>
        <p:spPr>
          <a:xfrm>
            <a:off x="704379" y="1179174"/>
            <a:ext cx="7735242" cy="1816309"/>
          </a:xfrm>
          <a:prstGeom prst="rect">
            <a:avLst/>
          </a:prstGeom>
          <a:ln w="12700">
            <a:miter lim="400000"/>
          </a:ln>
        </p:spPr>
      </p:pic>
      <p:sp>
        <p:nvSpPr>
          <p:cNvPr id="206" name="Google Shape;92;p19"/>
          <p:cNvSpPr txBox="1"/>
          <p:nvPr>
            <p:ph type="title"/>
          </p:nvPr>
        </p:nvSpPr>
        <p:spPr>
          <a:xfrm>
            <a:off x="311699" y="341265"/>
            <a:ext cx="8520602" cy="572701"/>
          </a:xfrm>
          <a:prstGeom prst="rect">
            <a:avLst/>
          </a:prstGeom>
        </p:spPr>
        <p:txBody>
          <a:bodyPr/>
          <a:lstStyle/>
          <a:p>
            <a:pPr>
              <a:defRPr b="1" sz="2500"/>
            </a:pPr>
            <a:r>
              <a:t>PORTulator Design —</a:t>
            </a:r>
            <a:r>
              <a:rPr sz="2100"/>
              <a:t> Control &amp; Command Interface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Google Shape;98;p20"/>
          <p:cNvSpPr txBox="1"/>
          <p:nvPr>
            <p:ph type="title"/>
          </p:nvPr>
        </p:nvSpPr>
        <p:spPr>
          <a:xfrm>
            <a:off x="311699" y="341265"/>
            <a:ext cx="8520602" cy="572701"/>
          </a:xfrm>
          <a:prstGeom prst="rect">
            <a:avLst/>
          </a:prstGeom>
        </p:spPr>
        <p:txBody>
          <a:bodyPr/>
          <a:lstStyle>
            <a:lvl1pPr>
              <a:defRPr b="1" sz="2600"/>
            </a:lvl1pPr>
          </a:lstStyle>
          <a:p>
            <a:pPr/>
            <a:r>
              <a:t>Case I — DoS Attack</a:t>
            </a:r>
          </a:p>
        </p:txBody>
      </p:sp>
      <p:sp>
        <p:nvSpPr>
          <p:cNvPr id="211"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2" name="屏幕快照 2025-01-15 下午2.43.46.png" descr="屏幕快照 2025-01-15 下午2.43.46.png"/>
          <p:cNvPicPr>
            <a:picLocks noChangeAspect="1"/>
          </p:cNvPicPr>
          <p:nvPr/>
        </p:nvPicPr>
        <p:blipFill>
          <a:blip r:embed="rId3">
            <a:extLst/>
          </a:blip>
          <a:stretch>
            <a:fillRect/>
          </a:stretch>
        </p:blipFill>
        <p:spPr>
          <a:xfrm>
            <a:off x="763846" y="1203829"/>
            <a:ext cx="7616308" cy="338945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Google Shape;98;p20"/>
          <p:cNvSpPr txBox="1"/>
          <p:nvPr>
            <p:ph type="title"/>
          </p:nvPr>
        </p:nvSpPr>
        <p:spPr>
          <a:xfrm>
            <a:off x="311699" y="341265"/>
            <a:ext cx="8520602" cy="572701"/>
          </a:xfrm>
          <a:prstGeom prst="rect">
            <a:avLst/>
          </a:prstGeom>
        </p:spPr>
        <p:txBody>
          <a:bodyPr/>
          <a:lstStyle>
            <a:lvl1pPr>
              <a:defRPr b="1" sz="2600"/>
            </a:lvl1pPr>
          </a:lstStyle>
          <a:p>
            <a:pPr/>
            <a:r>
              <a:t>Case II — Deadlock Attack</a:t>
            </a:r>
          </a:p>
        </p:txBody>
      </p:sp>
      <p:sp>
        <p:nvSpPr>
          <p:cNvPr id="217"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8" name="屏幕快照 2025-01-15 下午2.44.44.png" descr="屏幕快照 2025-01-15 下午2.44.44.png"/>
          <p:cNvPicPr>
            <a:picLocks noChangeAspect="1"/>
          </p:cNvPicPr>
          <p:nvPr/>
        </p:nvPicPr>
        <p:blipFill>
          <a:blip r:embed="rId3">
            <a:extLst/>
          </a:blip>
          <a:stretch>
            <a:fillRect/>
          </a:stretch>
        </p:blipFill>
        <p:spPr>
          <a:xfrm>
            <a:off x="650105" y="987998"/>
            <a:ext cx="7843790" cy="349249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Google Shape;98;p20"/>
          <p:cNvSpPr txBox="1"/>
          <p:nvPr>
            <p:ph type="title"/>
          </p:nvPr>
        </p:nvSpPr>
        <p:spPr>
          <a:xfrm>
            <a:off x="311699" y="341265"/>
            <a:ext cx="8520602" cy="572701"/>
          </a:xfrm>
          <a:prstGeom prst="rect">
            <a:avLst/>
          </a:prstGeom>
        </p:spPr>
        <p:txBody>
          <a:bodyPr/>
          <a:lstStyle>
            <a:lvl1pPr>
              <a:defRPr b="1" sz="2600"/>
            </a:lvl1pPr>
          </a:lstStyle>
          <a:p>
            <a:pPr/>
            <a:r>
              <a:t>Case III — PWM/CAN Bus Signal Injection Attack</a:t>
            </a:r>
          </a:p>
        </p:txBody>
      </p:sp>
      <p:sp>
        <p:nvSpPr>
          <p:cNvPr id="223"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4" name="屏幕快照 2025-01-15 下午2.45.47.png" descr="屏幕快照 2025-01-15 下午2.45.47.png"/>
          <p:cNvPicPr>
            <a:picLocks noChangeAspect="1"/>
          </p:cNvPicPr>
          <p:nvPr/>
        </p:nvPicPr>
        <p:blipFill>
          <a:blip r:embed="rId3">
            <a:extLst/>
          </a:blip>
          <a:stretch>
            <a:fillRect/>
          </a:stretch>
        </p:blipFill>
        <p:spPr>
          <a:xfrm>
            <a:off x="3064939" y="784797"/>
            <a:ext cx="3014122" cy="428488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Google Shape;98;p20"/>
          <p:cNvSpPr txBox="1"/>
          <p:nvPr>
            <p:ph type="title"/>
          </p:nvPr>
        </p:nvSpPr>
        <p:spPr>
          <a:xfrm>
            <a:off x="311699" y="341265"/>
            <a:ext cx="8520602" cy="572701"/>
          </a:xfrm>
          <a:prstGeom prst="rect">
            <a:avLst/>
          </a:prstGeom>
        </p:spPr>
        <p:txBody>
          <a:bodyPr/>
          <a:lstStyle>
            <a:lvl1pPr>
              <a:defRPr b="1" sz="2600"/>
            </a:lvl1pPr>
          </a:lstStyle>
          <a:p>
            <a:pPr/>
            <a:r>
              <a:t>Case III — PWM/CAN Bus Signal Injection Attack</a:t>
            </a:r>
          </a:p>
        </p:txBody>
      </p:sp>
      <p:sp>
        <p:nvSpPr>
          <p:cNvPr id="229"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0" name="CAN_injection (1).pdf" descr="CAN_injection (1).pdf"/>
          <p:cNvPicPr>
            <a:picLocks noChangeAspect="1"/>
          </p:cNvPicPr>
          <p:nvPr/>
        </p:nvPicPr>
        <p:blipFill>
          <a:blip r:embed="rId3">
            <a:extLst/>
          </a:blip>
          <a:stretch>
            <a:fillRect/>
          </a:stretch>
        </p:blipFill>
        <p:spPr>
          <a:xfrm>
            <a:off x="139469" y="1307083"/>
            <a:ext cx="8865062" cy="300061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Google Shape;92;p19"/>
          <p:cNvSpPr txBox="1"/>
          <p:nvPr>
            <p:ph type="title"/>
          </p:nvPr>
        </p:nvSpPr>
        <p:spPr>
          <a:xfrm>
            <a:off x="311699" y="314679"/>
            <a:ext cx="8520602" cy="572701"/>
          </a:xfrm>
          <a:prstGeom prst="rect">
            <a:avLst/>
          </a:prstGeom>
        </p:spPr>
        <p:txBody>
          <a:bodyPr/>
          <a:lstStyle>
            <a:lvl1pPr>
              <a:defRPr b="1" sz="2500"/>
            </a:lvl1pPr>
          </a:lstStyle>
          <a:p>
            <a:pPr/>
            <a:r>
              <a:t>Attack Results</a:t>
            </a:r>
          </a:p>
        </p:txBody>
      </p:sp>
      <p:sp>
        <p:nvSpPr>
          <p:cNvPr id="235"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屏幕快照 2025-01-15 下午2.12.16.png" descr="屏幕快照 2025-01-15 下午2.12.16.png"/>
          <p:cNvPicPr>
            <a:picLocks noChangeAspect="1"/>
          </p:cNvPicPr>
          <p:nvPr/>
        </p:nvPicPr>
        <p:blipFill>
          <a:blip r:embed="rId3">
            <a:extLst/>
          </a:blip>
          <a:stretch>
            <a:fillRect/>
          </a:stretch>
        </p:blipFill>
        <p:spPr>
          <a:xfrm>
            <a:off x="1380271" y="934825"/>
            <a:ext cx="6383458" cy="361210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Google Shape;86;p18"/>
          <p:cNvSpPr txBox="1"/>
          <p:nvPr>
            <p:ph type="title"/>
          </p:nvPr>
        </p:nvSpPr>
        <p:spPr>
          <a:xfrm>
            <a:off x="311699" y="445025"/>
            <a:ext cx="8520602" cy="572701"/>
          </a:xfrm>
          <a:prstGeom prst="rect">
            <a:avLst/>
          </a:prstGeom>
        </p:spPr>
        <p:txBody>
          <a:bodyPr/>
          <a:lstStyle>
            <a:lvl1pPr>
              <a:defRPr b="1" sz="2600"/>
            </a:lvl1pPr>
          </a:lstStyle>
          <a:p>
            <a:pPr/>
            <a:r>
              <a:t>Mitigation</a:t>
            </a:r>
          </a:p>
        </p:txBody>
      </p:sp>
      <p:sp>
        <p:nvSpPr>
          <p:cNvPr id="241"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2" name="屏幕快照 2025-01-15 下午2.09.07.png" descr="屏幕快照 2025-01-15 下午2.09.07.png"/>
          <p:cNvPicPr>
            <a:picLocks noChangeAspect="1"/>
          </p:cNvPicPr>
          <p:nvPr/>
        </p:nvPicPr>
        <p:blipFill>
          <a:blip r:embed="rId3">
            <a:extLst/>
          </a:blip>
          <a:stretch>
            <a:fillRect/>
          </a:stretch>
        </p:blipFill>
        <p:spPr>
          <a:xfrm>
            <a:off x="2944434" y="602297"/>
            <a:ext cx="5022500" cy="3938906"/>
          </a:xfrm>
          <a:prstGeom prst="rect">
            <a:avLst/>
          </a:prstGeom>
          <a:ln w="12700">
            <a:miter lim="400000"/>
          </a:ln>
        </p:spPr>
      </p:pic>
      <p:sp>
        <p:nvSpPr>
          <p:cNvPr id="243" name="Add Memory…"/>
          <p:cNvSpPr txBox="1"/>
          <p:nvPr/>
        </p:nvSpPr>
        <p:spPr>
          <a:xfrm>
            <a:off x="865716" y="2283804"/>
            <a:ext cx="1847752" cy="5758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defRPr sz="2000">
                <a:solidFill>
                  <a:srgbClr val="FF2600"/>
                </a:solidFill>
              </a:defRPr>
            </a:pPr>
            <a:r>
              <a:t>Add Memory</a:t>
            </a:r>
          </a:p>
          <a:p>
            <a:pPr algn="ctr">
              <a:defRPr sz="2000">
                <a:solidFill>
                  <a:srgbClr val="FF2600"/>
                </a:solidFill>
              </a:defRPr>
            </a:pPr>
            <a:r>
              <a:t>Electric Element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Google Shape;61;p14"/>
          <p:cNvSpPr txBox="1"/>
          <p:nvPr>
            <p:ph type="title"/>
          </p:nvPr>
        </p:nvSpPr>
        <p:spPr>
          <a:xfrm>
            <a:off x="311699" y="402016"/>
            <a:ext cx="8520602" cy="572701"/>
          </a:xfrm>
          <a:prstGeom prst="rect">
            <a:avLst/>
          </a:prstGeom>
        </p:spPr>
        <p:txBody>
          <a:bodyPr/>
          <a:lstStyle>
            <a:lvl1pPr>
              <a:defRPr b="1" sz="2500"/>
            </a:lvl1pPr>
          </a:lstStyle>
          <a:p>
            <a:pPr/>
            <a:r>
              <a:t>Background — Charging Gun Standards</a:t>
            </a:r>
          </a:p>
        </p:txBody>
      </p:sp>
      <p:sp>
        <p:nvSpPr>
          <p:cNvPr id="131" name="幻灯片编号"/>
          <p:cNvSpPr txBox="1"/>
          <p:nvPr>
            <p:ph type="sldNum" sz="quarter" idx="4294967295"/>
          </p:nvPr>
        </p:nvSpPr>
        <p:spPr>
          <a:xfrm>
            <a:off x="8754976" y="4700819"/>
            <a:ext cx="266182"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2" name="Different Charging…"/>
          <p:cNvSpPr txBox="1"/>
          <p:nvPr/>
        </p:nvSpPr>
        <p:spPr>
          <a:xfrm>
            <a:off x="277725" y="2488896"/>
            <a:ext cx="2390950" cy="5758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2000"/>
            </a:pPr>
            <a:r>
              <a:t>Different Charging</a:t>
            </a:r>
          </a:p>
          <a:p>
            <a:pPr algn="ctr">
              <a:defRPr sz="2000"/>
            </a:pPr>
            <a:r>
              <a:t>Gun Standards</a:t>
            </a:r>
          </a:p>
        </p:txBody>
      </p:sp>
      <p:pic>
        <p:nvPicPr>
          <p:cNvPr id="133" name="屏幕快照 2025-01-15 上午11.26.35.png" descr="屏幕快照 2025-01-15 上午11.26.35.png"/>
          <p:cNvPicPr>
            <a:picLocks noChangeAspect="1"/>
          </p:cNvPicPr>
          <p:nvPr/>
        </p:nvPicPr>
        <p:blipFill>
          <a:blip r:embed="rId3">
            <a:extLst/>
          </a:blip>
          <a:stretch>
            <a:fillRect/>
          </a:stretch>
        </p:blipFill>
        <p:spPr>
          <a:xfrm>
            <a:off x="2807996" y="866259"/>
            <a:ext cx="5530955" cy="3821166"/>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Google Shape;86;p18"/>
          <p:cNvSpPr txBox="1"/>
          <p:nvPr>
            <p:ph type="title"/>
          </p:nvPr>
        </p:nvSpPr>
        <p:spPr>
          <a:xfrm>
            <a:off x="311699" y="445025"/>
            <a:ext cx="8520602" cy="572701"/>
          </a:xfrm>
          <a:prstGeom prst="rect">
            <a:avLst/>
          </a:prstGeom>
        </p:spPr>
        <p:txBody>
          <a:bodyPr/>
          <a:lstStyle>
            <a:lvl1pPr>
              <a:defRPr b="1" sz="2600"/>
            </a:lvl1pPr>
          </a:lstStyle>
          <a:p>
            <a:pPr/>
            <a:r>
              <a:t>Mitigation</a:t>
            </a:r>
          </a:p>
        </p:txBody>
      </p:sp>
      <p:sp>
        <p:nvSpPr>
          <p:cNvPr id="248"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9" name="屏幕快照 2025-01-15 下午2.09.33.png" descr="屏幕快照 2025-01-15 下午2.09.33.png"/>
          <p:cNvPicPr>
            <a:picLocks noChangeAspect="1"/>
          </p:cNvPicPr>
          <p:nvPr/>
        </p:nvPicPr>
        <p:blipFill>
          <a:blip r:embed="rId3">
            <a:extLst/>
          </a:blip>
          <a:stretch>
            <a:fillRect/>
          </a:stretch>
        </p:blipFill>
        <p:spPr>
          <a:xfrm>
            <a:off x="2963057" y="550248"/>
            <a:ext cx="5324530" cy="4043004"/>
          </a:xfrm>
          <a:prstGeom prst="rect">
            <a:avLst/>
          </a:prstGeom>
          <a:ln w="12700">
            <a:miter lim="400000"/>
          </a:ln>
        </p:spPr>
      </p:pic>
      <p:sp>
        <p:nvSpPr>
          <p:cNvPr id="250" name="Utilizing Dynamic…"/>
          <p:cNvSpPr txBox="1"/>
          <p:nvPr/>
        </p:nvSpPr>
        <p:spPr>
          <a:xfrm>
            <a:off x="563454" y="2205989"/>
            <a:ext cx="2031059" cy="6999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defTabSz="457200">
              <a:lnSpc>
                <a:spcPct val="90000"/>
              </a:lnSpc>
              <a:spcBef>
                <a:spcPts val="1200"/>
              </a:spcBef>
              <a:defRPr sz="2000">
                <a:solidFill>
                  <a:srgbClr val="FF2600"/>
                </a:solidFill>
              </a:defRPr>
            </a:pPr>
            <a:r>
              <a:t>Utilizing Dynamic </a:t>
            </a:r>
          </a:p>
          <a:p>
            <a:pPr algn="ctr" defTabSz="457200">
              <a:lnSpc>
                <a:spcPct val="90000"/>
              </a:lnSpc>
              <a:spcBef>
                <a:spcPts val="1200"/>
              </a:spcBef>
              <a:defRPr sz="2000">
                <a:solidFill>
                  <a:srgbClr val="FF2600"/>
                </a:solidFill>
              </a:defRPr>
            </a:pPr>
            <a:r>
              <a:t>Power Source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Google Shape;98;p20"/>
          <p:cNvSpPr txBox="1"/>
          <p:nvPr>
            <p:ph type="title"/>
          </p:nvPr>
        </p:nvSpPr>
        <p:spPr>
          <a:xfrm>
            <a:off x="311699" y="341265"/>
            <a:ext cx="8520602" cy="572701"/>
          </a:xfrm>
          <a:prstGeom prst="rect">
            <a:avLst/>
          </a:prstGeom>
        </p:spPr>
        <p:txBody>
          <a:bodyPr/>
          <a:lstStyle>
            <a:lvl1pPr>
              <a:defRPr b="1" sz="2600"/>
            </a:lvl1pPr>
          </a:lstStyle>
          <a:p>
            <a:pPr/>
            <a:r>
              <a:t>Future Work</a:t>
            </a:r>
          </a:p>
        </p:txBody>
      </p:sp>
      <p:sp>
        <p:nvSpPr>
          <p:cNvPr id="255"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Broader Testing: Extend the PORTulator attack suite to more charging systems.…"/>
          <p:cNvSpPr txBox="1"/>
          <p:nvPr/>
        </p:nvSpPr>
        <p:spPr>
          <a:xfrm>
            <a:off x="996900" y="1127174"/>
            <a:ext cx="7150200" cy="35927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0447" indent="-170447">
              <a:lnSpc>
                <a:spcPct val="150000"/>
              </a:lnSpc>
              <a:buSzPct val="100000"/>
              <a:buChar char="•"/>
              <a:defRPr sz="1900"/>
            </a:pPr>
            <a:r>
              <a:rPr b="1"/>
              <a:t>Broader Testing</a:t>
            </a:r>
            <a:r>
              <a:t>: Extend the PORTulator attack suite to more charging systems.</a:t>
            </a:r>
          </a:p>
          <a:p>
            <a:pPr marL="170447" indent="-170447">
              <a:lnSpc>
                <a:spcPct val="150000"/>
              </a:lnSpc>
              <a:buSzPct val="100000"/>
              <a:buChar char="•"/>
              <a:defRPr sz="1900"/>
            </a:pPr>
            <a:r>
              <a:rPr b="1"/>
              <a:t>Real-World Testing</a:t>
            </a:r>
            <a:r>
              <a:t>: Conduct experiments under real-world conditions, including varying network loads and environmental factors.</a:t>
            </a:r>
          </a:p>
          <a:p>
            <a:pPr marL="170447" indent="-170447">
              <a:lnSpc>
                <a:spcPct val="150000"/>
              </a:lnSpc>
              <a:buSzPct val="100000"/>
              <a:buChar char="•"/>
              <a:defRPr sz="1900"/>
            </a:pPr>
            <a:r>
              <a:rPr b="1"/>
              <a:t>Battery Protection Mechanisms</a:t>
            </a:r>
            <a:r>
              <a:t>: Investigate methods to bypass or counteract vehicle Battery Management System (BMS) safeguards that prevent overheating and damage from attacks.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Google Shape;103;p21"/>
          <p:cNvSpPr txBox="1"/>
          <p:nvPr>
            <p:ph type="title"/>
          </p:nvPr>
        </p:nvSpPr>
        <p:spPr>
          <a:xfrm>
            <a:off x="311699" y="445025"/>
            <a:ext cx="8520602" cy="572701"/>
          </a:xfrm>
          <a:prstGeom prst="rect">
            <a:avLst/>
          </a:prstGeom>
        </p:spPr>
        <p:txBody>
          <a:bodyPr/>
          <a:lstStyle>
            <a:lvl1pPr defTabSz="822959">
              <a:defRPr b="1" sz="2700"/>
            </a:lvl1pPr>
          </a:lstStyle>
          <a:p>
            <a:pPr/>
            <a:r>
              <a:t>Conclusion</a:t>
            </a:r>
          </a:p>
        </p:txBody>
      </p:sp>
      <p:sp>
        <p:nvSpPr>
          <p:cNvPr id="261" name="Google Shape;104;p21"/>
          <p:cNvSpPr txBox="1"/>
          <p:nvPr>
            <p:ph type="body" idx="1"/>
          </p:nvPr>
        </p:nvSpPr>
        <p:spPr>
          <a:xfrm>
            <a:off x="311699" y="1152475"/>
            <a:ext cx="8520602" cy="3608626"/>
          </a:xfrm>
          <a:prstGeom prst="rect">
            <a:avLst/>
          </a:prstGeom>
        </p:spPr>
        <p:txBody>
          <a:bodyPr/>
          <a:lstStyle/>
          <a:p>
            <a:pPr marL="116706" indent="-116706" defTabSz="443484">
              <a:lnSpc>
                <a:spcPts val="3400"/>
              </a:lnSpc>
              <a:spcBef>
                <a:spcPts val="1100"/>
              </a:spcBef>
              <a:buClrTx/>
              <a:buSzPct val="100000"/>
              <a:buFontTx/>
              <a:buChar char="•"/>
              <a:defRPr sz="1746">
                <a:solidFill>
                  <a:srgbClr val="000000"/>
                </a:solidFill>
                <a:latin typeface="Times"/>
                <a:ea typeface="Times"/>
                <a:cs typeface="Times"/>
                <a:sym typeface="Times"/>
              </a:defRPr>
            </a:pPr>
            <a:r>
              <a:rPr b="1"/>
              <a:t>Vulnerabilities in Authentication</a:t>
            </a:r>
            <a:r>
              <a:t>: Significant weaknesses were found in the authentication mechanisms of widely adopted EV charging protocols, allowing for potential security risks.</a:t>
            </a:r>
          </a:p>
          <a:p>
            <a:pPr marL="116706" indent="-116706" defTabSz="443484">
              <a:lnSpc>
                <a:spcPts val="3400"/>
              </a:lnSpc>
              <a:spcBef>
                <a:spcPts val="1100"/>
              </a:spcBef>
              <a:buClrTx/>
              <a:buSzPct val="100000"/>
              <a:buFontTx/>
              <a:buChar char="•"/>
              <a:defRPr sz="1746">
                <a:solidFill>
                  <a:srgbClr val="000000"/>
                </a:solidFill>
                <a:latin typeface="Times"/>
                <a:ea typeface="Times"/>
                <a:cs typeface="Times"/>
                <a:sym typeface="Times"/>
              </a:defRPr>
            </a:pPr>
            <a:r>
              <a:rPr b="1"/>
              <a:t>Remote Manipulation Feasibility</a:t>
            </a:r>
            <a:r>
              <a:t>: The study demonstrated that remote manipulation of charging operations is possible through attack vectors such as signal injection and manipulation of CP and CC ports.</a:t>
            </a:r>
          </a:p>
          <a:p>
            <a:pPr marL="116706" indent="-116706" defTabSz="443484">
              <a:lnSpc>
                <a:spcPts val="3400"/>
              </a:lnSpc>
              <a:spcBef>
                <a:spcPts val="1100"/>
              </a:spcBef>
              <a:buClrTx/>
              <a:buSzPct val="100000"/>
              <a:buFontTx/>
              <a:buChar char="•"/>
              <a:defRPr sz="1746">
                <a:solidFill>
                  <a:srgbClr val="000000"/>
                </a:solidFill>
                <a:latin typeface="Times"/>
                <a:ea typeface="Times"/>
                <a:cs typeface="Times"/>
                <a:sym typeface="Times"/>
              </a:defRPr>
            </a:pPr>
            <a:r>
              <a:rPr b="1"/>
              <a:t>Inadequate Security in Current Protocols</a:t>
            </a:r>
            <a:r>
              <a:t>: Existing authentication protocols (GB/T 20234, IEC, SAE J1772, NACS, CCS) are insufficient against sophisticated spoofing attacks, particularly those based on static resistance.</a:t>
            </a:r>
          </a:p>
          <a:p>
            <a:pPr marL="116706" indent="-116706" defTabSz="443484">
              <a:lnSpc>
                <a:spcPts val="3400"/>
              </a:lnSpc>
              <a:spcBef>
                <a:spcPts val="1100"/>
              </a:spcBef>
              <a:buClrTx/>
              <a:buSzPct val="100000"/>
              <a:buFontTx/>
              <a:buChar char="•"/>
              <a:defRPr sz="1746">
                <a:solidFill>
                  <a:srgbClr val="000000"/>
                </a:solidFill>
                <a:latin typeface="Times"/>
                <a:ea typeface="Times"/>
                <a:cs typeface="Times"/>
                <a:sym typeface="Times"/>
              </a:defRPr>
            </a:pPr>
            <a:r>
              <a:rPr b="1"/>
              <a:t>Proposed Countermeasures</a:t>
            </a:r>
            <a:r>
              <a:t>: Suggested solutions include enhancing authentication with dynamic power, memory electric elements, and multi-layer security checks to mitigate these vulnerabilities.</a:t>
            </a:r>
          </a:p>
        </p:txBody>
      </p:sp>
      <p:sp>
        <p:nvSpPr>
          <p:cNvPr id="262"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Google Shape;109;p22"/>
          <p:cNvSpPr txBox="1"/>
          <p:nvPr>
            <p:ph type="title"/>
          </p:nvPr>
        </p:nvSpPr>
        <p:spPr>
          <a:xfrm>
            <a:off x="311699" y="447830"/>
            <a:ext cx="8520602" cy="765629"/>
          </a:xfrm>
          <a:prstGeom prst="rect">
            <a:avLst/>
          </a:prstGeom>
        </p:spPr>
        <p:txBody>
          <a:bodyPr/>
          <a:lstStyle>
            <a:lvl1pPr>
              <a:defRPr b="1" sz="3000"/>
            </a:lvl1pPr>
          </a:lstStyle>
          <a:p>
            <a:pPr/>
            <a:r>
              <a:t>Thank you for your listening！</a:t>
            </a:r>
          </a:p>
        </p:txBody>
      </p:sp>
      <p:sp>
        <p:nvSpPr>
          <p:cNvPr id="267" name="幻灯片编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8" name="Website: https://github.com/Moriartysherry/ev-charging-station-security"/>
          <p:cNvSpPr txBox="1"/>
          <p:nvPr/>
        </p:nvSpPr>
        <p:spPr>
          <a:xfrm>
            <a:off x="1754265" y="4330935"/>
            <a:ext cx="7211927" cy="2675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800"/>
            </a:pPr>
            <a:r>
              <a:rPr b="1"/>
              <a:t>Website</a:t>
            </a:r>
            <a:r>
              <a:t>: </a:t>
            </a:r>
            <a:r>
              <a:rPr u="sng">
                <a:solidFill>
                  <a:schemeClr val="accent5"/>
                </a:solidFill>
                <a:uFill>
                  <a:solidFill>
                    <a:schemeClr val="accent5"/>
                  </a:solidFill>
                </a:uFill>
                <a:hlinkClick r:id="rId3" invalidUrl="" action="" tgtFrame="" tooltip="" history="1" highlightClick="0" endSnd="0"/>
              </a:rPr>
              <a:t>https://github.com/Moriartysherry/ev-charging-station-security</a:t>
            </a:r>
          </a:p>
        </p:txBody>
      </p:sp>
      <p:pic>
        <p:nvPicPr>
          <p:cNvPr id="269" name="Google Shape;56;p13" descr="Google Shape;56;p13"/>
          <p:cNvPicPr>
            <a:picLocks noChangeAspect="1"/>
          </p:cNvPicPr>
          <p:nvPr/>
        </p:nvPicPr>
        <p:blipFill>
          <a:blip r:embed="rId4">
            <a:extLst/>
          </a:blip>
          <a:stretch>
            <a:fillRect/>
          </a:stretch>
        </p:blipFill>
        <p:spPr>
          <a:xfrm>
            <a:off x="6854517" y="701985"/>
            <a:ext cx="1819704" cy="1819704"/>
          </a:xfrm>
          <a:prstGeom prst="rect">
            <a:avLst/>
          </a:prstGeom>
          <a:ln w="12700">
            <a:miter lim="400000"/>
          </a:ln>
        </p:spPr>
      </p:pic>
      <p:sp>
        <p:nvSpPr>
          <p:cNvPr id="270" name="Authors: Hetian Shi, Yi He, Shangru Song,…"/>
          <p:cNvSpPr txBox="1"/>
          <p:nvPr/>
        </p:nvSpPr>
        <p:spPr>
          <a:xfrm>
            <a:off x="637690" y="1288574"/>
            <a:ext cx="4314548" cy="12119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700"/>
            </a:pPr>
            <a:r>
              <a:rPr b="1" sz="1900"/>
              <a:t>Authors</a:t>
            </a:r>
            <a:r>
              <a:t>: </a:t>
            </a:r>
            <a:r>
              <a:rPr u="sng"/>
              <a:t>Hetian Shi</a:t>
            </a:r>
            <a:r>
              <a:t>, Yi He, Shangru Song,</a:t>
            </a:r>
          </a:p>
          <a:p>
            <a:pPr>
              <a:lnSpc>
                <a:spcPct val="120000"/>
              </a:lnSpc>
              <a:defRPr sz="1700"/>
            </a:pPr>
            <a:r>
              <a:t>Zhenhao Tian, Jianwei Zhuge* and Jian Mao </a:t>
            </a:r>
          </a:p>
          <a:p>
            <a:pPr>
              <a:lnSpc>
                <a:spcPct val="120000"/>
              </a:lnSpc>
              <a:defRPr sz="1700"/>
            </a:pPr>
            <a:r>
              <a:t>Jianwei Zhuge is the corresponding Author.</a:t>
            </a:r>
          </a:p>
          <a:p>
            <a:pPr>
              <a:lnSpc>
                <a:spcPct val="120000"/>
              </a:lnSpc>
              <a:defRPr sz="1700"/>
            </a:pPr>
            <a:r>
              <a:rPr b="1" sz="1900"/>
              <a:t>E-mail</a:t>
            </a:r>
            <a:r>
              <a:t>: zhugejw@tsinghua.edu.cn </a:t>
            </a:r>
          </a:p>
        </p:txBody>
      </p:sp>
      <p:sp>
        <p:nvSpPr>
          <p:cNvPr id="271" name="Acknowledgement: This work was supported in part by the National Natural Science Foundation of China (NSFC) under Grant No. 62572266.  We thank anonymous reviewers for their comments to improve the paper."/>
          <p:cNvSpPr txBox="1"/>
          <p:nvPr/>
        </p:nvSpPr>
        <p:spPr>
          <a:xfrm>
            <a:off x="637690" y="2890614"/>
            <a:ext cx="4314548" cy="1143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a:latin typeface="+mj-lt"/>
                <a:ea typeface="+mj-ea"/>
                <a:cs typeface="+mj-cs"/>
                <a:sym typeface="Helvetica"/>
              </a:defRPr>
            </a:pPr>
            <a:r>
              <a:rPr b="1" sz="1800"/>
              <a:t>Acknowledgement</a:t>
            </a:r>
            <a:r>
              <a:t>: This work was supported in part by the National Natural Science Foundation of China (NSFC) under Grant No. 62572266.  We thank anonymous reviewers for their comments to improve the paper.</a:t>
            </a:r>
          </a:p>
        </p:txBody>
      </p:sp>
      <p:pic>
        <p:nvPicPr>
          <p:cNvPr id="272" name="ev_charging_station_security_qr.png" descr="ev_charging_station_security_qr.png"/>
          <p:cNvPicPr>
            <a:picLocks noChangeAspect="1"/>
          </p:cNvPicPr>
          <p:nvPr/>
        </p:nvPicPr>
        <p:blipFill>
          <a:blip r:embed="rId5">
            <a:extLst/>
          </a:blip>
          <a:stretch>
            <a:fillRect/>
          </a:stretch>
        </p:blipFill>
        <p:spPr>
          <a:xfrm>
            <a:off x="6480313" y="2552262"/>
            <a:ext cx="1819704" cy="181970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Google Shape;61;p14"/>
          <p:cNvSpPr txBox="1"/>
          <p:nvPr>
            <p:ph type="title"/>
          </p:nvPr>
        </p:nvSpPr>
        <p:spPr>
          <a:xfrm>
            <a:off x="311699" y="402016"/>
            <a:ext cx="8520602" cy="572701"/>
          </a:xfrm>
          <a:prstGeom prst="rect">
            <a:avLst/>
          </a:prstGeom>
        </p:spPr>
        <p:txBody>
          <a:bodyPr/>
          <a:lstStyle>
            <a:lvl1pPr defTabSz="850391">
              <a:defRPr b="1" sz="2325"/>
            </a:lvl1pPr>
          </a:lstStyle>
          <a:p>
            <a:pPr/>
            <a:r>
              <a:t>Background — Security Weaknesses in EV Charging System</a:t>
            </a:r>
          </a:p>
        </p:txBody>
      </p:sp>
      <p:sp>
        <p:nvSpPr>
          <p:cNvPr id="138" name="幻灯片编号"/>
          <p:cNvSpPr txBox="1"/>
          <p:nvPr>
            <p:ph type="sldNum" sz="quarter" idx="4294967295"/>
          </p:nvPr>
        </p:nvSpPr>
        <p:spPr>
          <a:xfrm>
            <a:off x="8754976" y="4700819"/>
            <a:ext cx="266182"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9" name="The charging pile determines the connection authentication status through the Charging Confirmation (CC) port, vehicle identity verification via the Control Pilot (CP) port, and charging standard authentication."/>
          <p:cNvSpPr txBox="1"/>
          <p:nvPr/>
        </p:nvSpPr>
        <p:spPr>
          <a:xfrm>
            <a:off x="560198" y="3953045"/>
            <a:ext cx="7727149" cy="7926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800"/>
            </a:pPr>
            <a:r>
              <a:t>The charging pile determines the connection authentication status through the </a:t>
            </a:r>
            <a:r>
              <a:rPr b="1"/>
              <a:t>Charging Confirmation (CC)</a:t>
            </a:r>
            <a:r>
              <a:t> port, vehicle identity verification via the </a:t>
            </a:r>
            <a:r>
              <a:rPr b="1"/>
              <a:t>Control Pilot (CP)</a:t>
            </a:r>
            <a:r>
              <a:t> port, and charging standard authentication.</a:t>
            </a:r>
          </a:p>
        </p:txBody>
      </p:sp>
      <p:pic>
        <p:nvPicPr>
          <p:cNvPr id="140" name="屏幕快照 2025-01-15 上午11.25.49.png" descr="屏幕快照 2025-01-15 上午11.25.49.png"/>
          <p:cNvPicPr>
            <a:picLocks noChangeAspect="1"/>
          </p:cNvPicPr>
          <p:nvPr/>
        </p:nvPicPr>
        <p:blipFill>
          <a:blip r:embed="rId3">
            <a:extLst/>
          </a:blip>
          <a:stretch>
            <a:fillRect/>
          </a:stretch>
        </p:blipFill>
        <p:spPr>
          <a:xfrm>
            <a:off x="1824484" y="1109500"/>
            <a:ext cx="5495032" cy="274374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Google Shape;61;p14"/>
          <p:cNvSpPr txBox="1"/>
          <p:nvPr>
            <p:ph type="title"/>
          </p:nvPr>
        </p:nvSpPr>
        <p:spPr>
          <a:xfrm>
            <a:off x="311699" y="402016"/>
            <a:ext cx="8520602" cy="572701"/>
          </a:xfrm>
          <a:prstGeom prst="rect">
            <a:avLst/>
          </a:prstGeom>
        </p:spPr>
        <p:txBody>
          <a:bodyPr/>
          <a:lstStyle>
            <a:lvl1pPr>
              <a:defRPr b="1" sz="2500"/>
            </a:lvl1pPr>
          </a:lstStyle>
          <a:p>
            <a:pPr/>
            <a:r>
              <a:t>Background — Safety Measures</a:t>
            </a:r>
          </a:p>
        </p:txBody>
      </p:sp>
      <p:sp>
        <p:nvSpPr>
          <p:cNvPr id="145" name="幻灯片编号"/>
          <p:cNvSpPr txBox="1"/>
          <p:nvPr>
            <p:ph type="sldNum" sz="quarter" idx="4294967295"/>
          </p:nvPr>
        </p:nvSpPr>
        <p:spPr>
          <a:xfrm>
            <a:off x="8754976" y="4700819"/>
            <a:ext cx="266182"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6" name="Charginggun_stucture (1).pdf" descr="Charginggun_stucture (1).pdf"/>
          <p:cNvPicPr>
            <a:picLocks noChangeAspect="1"/>
          </p:cNvPicPr>
          <p:nvPr/>
        </p:nvPicPr>
        <p:blipFill>
          <a:blip r:embed="rId3">
            <a:extLst/>
          </a:blip>
          <a:stretch>
            <a:fillRect/>
          </a:stretch>
        </p:blipFill>
        <p:spPr>
          <a:xfrm>
            <a:off x="829659" y="945209"/>
            <a:ext cx="7484682" cy="418988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Google Shape;61;p14"/>
          <p:cNvSpPr txBox="1"/>
          <p:nvPr>
            <p:ph type="title"/>
          </p:nvPr>
        </p:nvSpPr>
        <p:spPr>
          <a:xfrm>
            <a:off x="311699" y="402016"/>
            <a:ext cx="8520602" cy="572701"/>
          </a:xfrm>
          <a:prstGeom prst="rect">
            <a:avLst/>
          </a:prstGeom>
        </p:spPr>
        <p:txBody>
          <a:bodyPr/>
          <a:lstStyle>
            <a:lvl1pPr defTabSz="804672">
              <a:defRPr b="1" sz="2200"/>
            </a:lvl1pPr>
          </a:lstStyle>
          <a:p>
            <a:pPr/>
            <a:r>
              <a:t>Preliminary — Unauthenticated Wireless “Open-lid” Commands</a:t>
            </a:r>
          </a:p>
        </p:txBody>
      </p:sp>
      <p:sp>
        <p:nvSpPr>
          <p:cNvPr id="151" name="幻灯片编号"/>
          <p:cNvSpPr txBox="1"/>
          <p:nvPr>
            <p:ph type="sldNum" sz="quarter" idx="4294967295"/>
          </p:nvPr>
        </p:nvSpPr>
        <p:spPr>
          <a:xfrm>
            <a:off x="8754976" y="4700819"/>
            <a:ext cx="266182"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2" name="Wireless (1).pdf" descr="Wireless (1).pdf"/>
          <p:cNvPicPr>
            <a:picLocks noChangeAspect="1"/>
          </p:cNvPicPr>
          <p:nvPr/>
        </p:nvPicPr>
        <p:blipFill>
          <a:blip r:embed="rId3">
            <a:extLst/>
          </a:blip>
          <a:stretch>
            <a:fillRect/>
          </a:stretch>
        </p:blipFill>
        <p:spPr>
          <a:xfrm>
            <a:off x="1194677" y="1114999"/>
            <a:ext cx="6754646" cy="291350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Google Shape;74;p16"/>
          <p:cNvSpPr txBox="1"/>
          <p:nvPr>
            <p:ph type="title"/>
          </p:nvPr>
        </p:nvSpPr>
        <p:spPr>
          <a:xfrm>
            <a:off x="311699" y="445025"/>
            <a:ext cx="8520602" cy="572701"/>
          </a:xfrm>
          <a:prstGeom prst="rect">
            <a:avLst/>
          </a:prstGeom>
        </p:spPr>
        <p:txBody>
          <a:bodyPr/>
          <a:lstStyle>
            <a:lvl1pPr>
              <a:defRPr b="1" sz="2500"/>
            </a:lvl1pPr>
          </a:lstStyle>
          <a:p>
            <a:pPr/>
            <a:r>
              <a:t>Motivation — Ransom Vehicle through Charging Pile</a:t>
            </a:r>
          </a:p>
        </p:txBody>
      </p:sp>
      <p:sp>
        <p:nvSpPr>
          <p:cNvPr id="157" name="幻灯片编号"/>
          <p:cNvSpPr txBox="1"/>
          <p:nvPr>
            <p:ph type="sldNum" sz="quarter" idx="4294967295"/>
          </p:nvPr>
        </p:nvSpPr>
        <p:spPr>
          <a:xfrm>
            <a:off x="8754976" y="4700819"/>
            <a:ext cx="266182"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8" name="屏幕快照 2025-01-15 下午2.18.03.png" descr="屏幕快照 2025-01-15 下午2.18.03.png"/>
          <p:cNvPicPr>
            <a:picLocks noChangeAspect="1"/>
          </p:cNvPicPr>
          <p:nvPr/>
        </p:nvPicPr>
        <p:blipFill>
          <a:blip r:embed="rId3">
            <a:extLst/>
          </a:blip>
          <a:stretch>
            <a:fillRect/>
          </a:stretch>
        </p:blipFill>
        <p:spPr>
          <a:xfrm>
            <a:off x="604442" y="951362"/>
            <a:ext cx="2931217" cy="3717779"/>
          </a:xfrm>
          <a:prstGeom prst="rect">
            <a:avLst/>
          </a:prstGeom>
          <a:ln w="12700">
            <a:miter lim="400000"/>
          </a:ln>
        </p:spPr>
      </p:pic>
      <p:sp>
        <p:nvSpPr>
          <p:cNvPr id="159" name="@ CPRA  VehicleSec 2022"/>
          <p:cNvSpPr txBox="1"/>
          <p:nvPr/>
        </p:nvSpPr>
        <p:spPr>
          <a:xfrm>
            <a:off x="4284090" y="1195516"/>
            <a:ext cx="2205597"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r>
              <a:t>@ CPRA  VehicleSec 2022</a:t>
            </a:r>
          </a:p>
        </p:txBody>
      </p:sp>
      <p:sp>
        <p:nvSpPr>
          <p:cNvPr id="160" name="In the GB/T AC charging gun, we successfully performed charging gun connection status spoofing of the EV by falsifying the resistance value of the CC port."/>
          <p:cNvSpPr txBox="1"/>
          <p:nvPr/>
        </p:nvSpPr>
        <p:spPr>
          <a:xfrm>
            <a:off x="3738621" y="3915909"/>
            <a:ext cx="4880080" cy="6414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500"/>
            </a:pPr>
            <a:r>
              <a:t>In the GB/T AC charging gun, we successfully performed charging gun </a:t>
            </a:r>
            <a:r>
              <a:rPr b="1"/>
              <a:t>connection status spoofing</a:t>
            </a:r>
            <a:r>
              <a:t> of the EV by falsifying the resistance value of the CC port.</a:t>
            </a:r>
          </a:p>
        </p:txBody>
      </p:sp>
      <p:pic>
        <p:nvPicPr>
          <p:cNvPr id="161" name="Charging pile ransom attack process.png" descr="Charging pile ransom attack process.png"/>
          <p:cNvPicPr>
            <a:picLocks noChangeAspect="1"/>
          </p:cNvPicPr>
          <p:nvPr/>
        </p:nvPicPr>
        <p:blipFill>
          <a:blip r:embed="rId4">
            <a:extLst/>
          </a:blip>
          <a:stretch>
            <a:fillRect/>
          </a:stretch>
        </p:blipFill>
        <p:spPr>
          <a:xfrm>
            <a:off x="3869571" y="1553363"/>
            <a:ext cx="4618180" cy="203677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Google Shape;61;p14"/>
          <p:cNvSpPr txBox="1"/>
          <p:nvPr>
            <p:ph type="title"/>
          </p:nvPr>
        </p:nvSpPr>
        <p:spPr>
          <a:xfrm>
            <a:off x="311699" y="402016"/>
            <a:ext cx="8520602" cy="572701"/>
          </a:xfrm>
          <a:prstGeom prst="rect">
            <a:avLst/>
          </a:prstGeom>
        </p:spPr>
        <p:txBody>
          <a:bodyPr/>
          <a:lstStyle/>
          <a:p>
            <a:pPr>
              <a:defRPr b="1" sz="2500"/>
            </a:pPr>
            <a:r>
              <a:t>Overview — </a:t>
            </a:r>
            <a:r>
              <a:rPr sz="2000"/>
              <a:t>Weak Authentication in EV Charging Protocol </a:t>
            </a:r>
            <a:r>
              <a:t>   </a:t>
            </a:r>
          </a:p>
        </p:txBody>
      </p:sp>
      <p:sp>
        <p:nvSpPr>
          <p:cNvPr id="166" name="幻灯片编号"/>
          <p:cNvSpPr txBox="1"/>
          <p:nvPr>
            <p:ph type="sldNum" sz="quarter" idx="4294967295"/>
          </p:nvPr>
        </p:nvSpPr>
        <p:spPr>
          <a:xfrm>
            <a:off x="8754976" y="4700819"/>
            <a:ext cx="266182"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7" name="屏幕快照 2025-01-15 上午11.28.56.png" descr="屏幕快照 2025-01-15 上午11.28.56.png"/>
          <p:cNvPicPr>
            <a:picLocks noChangeAspect="1"/>
          </p:cNvPicPr>
          <p:nvPr/>
        </p:nvPicPr>
        <p:blipFill>
          <a:blip r:embed="rId3">
            <a:extLst/>
          </a:blip>
          <a:stretch>
            <a:fillRect/>
          </a:stretch>
        </p:blipFill>
        <p:spPr>
          <a:xfrm>
            <a:off x="1837060" y="841233"/>
            <a:ext cx="5469880" cy="398696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oogle Shape;61;p14"/>
          <p:cNvSpPr txBox="1"/>
          <p:nvPr>
            <p:ph type="title"/>
          </p:nvPr>
        </p:nvSpPr>
        <p:spPr>
          <a:xfrm>
            <a:off x="311699" y="402016"/>
            <a:ext cx="8520602" cy="572701"/>
          </a:xfrm>
          <a:prstGeom prst="rect">
            <a:avLst/>
          </a:prstGeom>
        </p:spPr>
        <p:txBody>
          <a:bodyPr/>
          <a:lstStyle>
            <a:lvl1pPr>
              <a:defRPr b="1" sz="2500"/>
            </a:lvl1pPr>
          </a:lstStyle>
          <a:p>
            <a:pPr/>
            <a:r>
              <a:t>Authentication circuits of AC &amp; DC Charging Gun</a:t>
            </a:r>
          </a:p>
        </p:txBody>
      </p:sp>
      <p:sp>
        <p:nvSpPr>
          <p:cNvPr id="172" name="幻灯片编号"/>
          <p:cNvSpPr txBox="1"/>
          <p:nvPr>
            <p:ph type="sldNum" sz="quarter" idx="4294967295"/>
          </p:nvPr>
        </p:nvSpPr>
        <p:spPr>
          <a:xfrm>
            <a:off x="8754976" y="4700819"/>
            <a:ext cx="266182"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3" name="屏幕快照 2025-01-15 下午2.39.07.png" descr="屏幕快照 2025-01-15 下午2.39.07.png"/>
          <p:cNvPicPr>
            <a:picLocks noChangeAspect="1"/>
          </p:cNvPicPr>
          <p:nvPr/>
        </p:nvPicPr>
        <p:blipFill>
          <a:blip r:embed="rId3">
            <a:extLst/>
          </a:blip>
          <a:stretch>
            <a:fillRect/>
          </a:stretch>
        </p:blipFill>
        <p:spPr>
          <a:xfrm>
            <a:off x="887167" y="1069551"/>
            <a:ext cx="7369666" cy="371876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幻灯片编号"/>
          <p:cNvSpPr txBox="1"/>
          <p:nvPr>
            <p:ph type="sldNum" sz="quarter" idx="4294967295"/>
          </p:nvPr>
        </p:nvSpPr>
        <p:spPr>
          <a:xfrm>
            <a:off x="8754976" y="4700819"/>
            <a:ext cx="266182" cy="31839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8" name="Google Shape;80;p17"/>
          <p:cNvSpPr txBox="1"/>
          <p:nvPr>
            <p:ph type="title"/>
          </p:nvPr>
        </p:nvSpPr>
        <p:spPr>
          <a:xfrm>
            <a:off x="311699" y="321091"/>
            <a:ext cx="8520602" cy="572701"/>
          </a:xfrm>
          <a:prstGeom prst="rect">
            <a:avLst/>
          </a:prstGeom>
        </p:spPr>
        <p:txBody>
          <a:bodyPr/>
          <a:lstStyle>
            <a:lvl1pPr>
              <a:defRPr b="1" sz="2500"/>
            </a:lvl1pPr>
          </a:lstStyle>
          <a:p>
            <a:pPr/>
            <a:r>
              <a:t>Threat Model </a:t>
            </a:r>
          </a:p>
        </p:txBody>
      </p:sp>
      <p:sp>
        <p:nvSpPr>
          <p:cNvPr id="179" name="1. Public Charging Piles Targeted: Attackers exploit public EV charging piles, which are easily accessible to anyone and commonly used by drivers who cannot install private chargers.…"/>
          <p:cNvSpPr txBox="1"/>
          <p:nvPr/>
        </p:nvSpPr>
        <p:spPr>
          <a:xfrm>
            <a:off x="636473" y="947650"/>
            <a:ext cx="7871054" cy="3770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600"/>
            </a:pPr>
            <a:r>
              <a:t>1. </a:t>
            </a:r>
            <a:r>
              <a:rPr b="1"/>
              <a:t>Public Charging Piles Targeted</a:t>
            </a:r>
            <a:r>
              <a:t>: Attackers exploit public EV charging piles, which are easily accessible to anyone and commonly used by drivers who cannot install private chargers.</a:t>
            </a:r>
          </a:p>
          <a:p>
            <a:pPr>
              <a:lnSpc>
                <a:spcPct val="120000"/>
              </a:lnSpc>
              <a:defRPr sz="1600"/>
            </a:pPr>
          </a:p>
          <a:p>
            <a:pPr>
              <a:lnSpc>
                <a:spcPct val="120000"/>
              </a:lnSpc>
              <a:defRPr sz="1600"/>
            </a:pPr>
            <a:r>
              <a:t>2. </a:t>
            </a:r>
            <a:r>
              <a:rPr b="1"/>
              <a:t>Physical Access Assumed</a:t>
            </a:r>
            <a:r>
              <a:t>: The model assumes attackers have physical access to the charging piles, allowing them to covertly install modified</a:t>
            </a:r>
            <a:r>
              <a:rPr b="1"/>
              <a:t> PORTulator </a:t>
            </a:r>
            <a:r>
              <a:t>devices.</a:t>
            </a:r>
          </a:p>
          <a:p>
            <a:pPr>
              <a:lnSpc>
                <a:spcPct val="120000"/>
              </a:lnSpc>
              <a:defRPr sz="1600"/>
            </a:pPr>
          </a:p>
          <a:p>
            <a:pPr>
              <a:lnSpc>
                <a:spcPct val="120000"/>
              </a:lnSpc>
              <a:defRPr sz="1600"/>
            </a:pPr>
            <a:r>
              <a:t>3. </a:t>
            </a:r>
            <a:r>
              <a:rPr b="1"/>
              <a:t>Attack Execution</a:t>
            </a:r>
            <a:r>
              <a:t>: The </a:t>
            </a:r>
            <a:r>
              <a:rPr b="1"/>
              <a:t>PORTulator</a:t>
            </a:r>
            <a:r>
              <a:t> is discreetly integrated into the charging gun. When a user connects their vehicle, the attacker can send wireless commands to manipulate the charging process.</a:t>
            </a:r>
          </a:p>
          <a:p>
            <a:pPr>
              <a:lnSpc>
                <a:spcPct val="120000"/>
              </a:lnSpc>
              <a:defRPr sz="1600"/>
            </a:pPr>
          </a:p>
          <a:p>
            <a:pPr>
              <a:lnSpc>
                <a:spcPct val="120000"/>
              </a:lnSpc>
              <a:defRPr sz="1600"/>
            </a:pPr>
            <a:r>
              <a:t>4.</a:t>
            </a:r>
            <a:r>
              <a:rPr b="1"/>
              <a:t> Potential Attacks</a:t>
            </a:r>
            <a:r>
              <a:t>: These include Denial-of-Service (DoS), locking the charging port, dangerous power discharge, and gaining access to the vehicle's CAN bus, which could immobilize the vehicle and damage critical systems.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